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2"/>
  </p:notesMasterIdLst>
  <p:sldIdLst>
    <p:sldId id="256" r:id="rId2"/>
    <p:sldId id="294" r:id="rId3"/>
    <p:sldId id="276" r:id="rId4"/>
    <p:sldId id="328" r:id="rId5"/>
    <p:sldId id="312" r:id="rId6"/>
    <p:sldId id="313" r:id="rId7"/>
    <p:sldId id="314" r:id="rId8"/>
    <p:sldId id="339" r:id="rId9"/>
    <p:sldId id="335" r:id="rId10"/>
    <p:sldId id="329" r:id="rId11"/>
    <p:sldId id="324" r:id="rId12"/>
    <p:sldId id="326" r:id="rId13"/>
    <p:sldId id="336" r:id="rId14"/>
    <p:sldId id="330" r:id="rId15"/>
    <p:sldId id="331" r:id="rId16"/>
    <p:sldId id="337" r:id="rId17"/>
    <p:sldId id="332" r:id="rId18"/>
    <p:sldId id="334" r:id="rId19"/>
    <p:sldId id="322" r:id="rId20"/>
    <p:sldId id="32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ário do Windows" initials="UdW" lastIdx="1" clrIdx="0">
    <p:extLst>
      <p:ext uri="{19B8F6BF-5375-455C-9EA6-DF929625EA0E}">
        <p15:presenceInfo xmlns:p15="http://schemas.microsoft.com/office/powerpoint/2012/main" userId="Usuário do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5" autoAdjust="0"/>
    <p:restoredTop sz="99855" autoAdjust="0"/>
  </p:normalViewPr>
  <p:slideViewPr>
    <p:cSldViewPr>
      <p:cViewPr varScale="1">
        <p:scale>
          <a:sx n="112" d="100"/>
          <a:sy n="112" d="100"/>
        </p:scale>
        <p:origin x="2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FED73-4197-4FC3-B67E-8A2C2C467837}" type="datetimeFigureOut">
              <a:rPr lang="pt-BR" smtClean="0"/>
              <a:pPr/>
              <a:t>07/06/2025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D6C79-4E1D-4F96-9191-14FC148CA428}" type="slidenum">
              <a:rPr lang="pt-BR" smtClean="0"/>
              <a:pPr/>
              <a:t>‹nº›</a:t>
            </a:fld>
            <a:endParaRPr lang="pt-BR"/>
          </a:p>
        </p:txBody>
      </p:sp>
    </p:spTree>
    <p:extLst>
      <p:ext uri="{BB962C8B-B14F-4D97-AF65-F5344CB8AC3E}">
        <p14:creationId xmlns:p14="http://schemas.microsoft.com/office/powerpoint/2010/main" val="196038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p>
            <a:r>
              <a:rPr lang="pt-BR"/>
              <a:t>Clique para editar o estilo do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72976D9-1C79-445A-858F-F9C123835E56}" type="datetime1">
              <a:rPr lang="en-US" smtClean="0"/>
              <a:pPr/>
              <a:t>6/7/2025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D18AEC0-65D3-4722-8DBE-ECA2028E0104}" type="datetime1">
              <a:rPr lang="en-US" smtClean="0"/>
              <a:pPr/>
              <a:t>6/7/2025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1785600" y="274641"/>
            <a:ext cx="36576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812800" y="274641"/>
            <a:ext cx="107696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6D5244-1D90-46CF-88ED-20BDBBD15B1F}" type="datetime1">
              <a:rPr lang="en-US" smtClean="0"/>
              <a:pPr/>
              <a:t>6/7/2025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5A66911-D082-4269-A802-A934AE64E345}" type="datetime1">
              <a:rPr lang="en-US" smtClean="0"/>
              <a:pPr/>
              <a:t>6/7/2025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3"/>
            <a:ext cx="103632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3F551A04-E8AA-42A7-BEFC-275B58D96CB0}" type="datetime1">
              <a:rPr lang="en-US" smtClean="0"/>
              <a:pPr/>
              <a:t>6/7/2025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44AB1A72-BC5A-492F-BF04-BE235EBC2928}" type="datetime1">
              <a:rPr lang="en-US" smtClean="0"/>
              <a:pPr/>
              <a:t>6/7/2025</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7D83A970-BE93-49D7-AD86-FF482C750F4A}" type="datetime1">
              <a:rPr lang="en-US" smtClean="0"/>
              <a:pPr/>
              <a:t>6/7/2025</a:t>
            </a:fld>
            <a:endParaRPr lang="en-US" dirty="0"/>
          </a:p>
        </p:txBody>
      </p:sp>
      <p:sp>
        <p:nvSpPr>
          <p:cNvPr id="8" name="Espaço Reservado para Rodapé 7"/>
          <p:cNvSpPr>
            <a:spLocks noGrp="1"/>
          </p:cNvSpPr>
          <p:nvPr>
            <p:ph type="ftr" sz="quarter" idx="11"/>
          </p:nvPr>
        </p:nvSpPr>
        <p:spPr/>
        <p:txBody>
          <a:bodyPr/>
          <a:lstStyle/>
          <a:p>
            <a:endParaRPr lang="en-US" dirty="0"/>
          </a:p>
        </p:txBody>
      </p:sp>
      <p:sp>
        <p:nvSpPr>
          <p:cNvPr id="9" name="Espaço Reservado para Número de Slide 8"/>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CC815B7F-A1A3-46C2-9774-BC0DAE7C2C69}" type="datetime1">
              <a:rPr lang="en-US" smtClean="0"/>
              <a:pPr/>
              <a:t>6/7/2025</a:t>
            </a:fld>
            <a:endParaRPr lang="en-US" dirty="0"/>
          </a:p>
        </p:txBody>
      </p:sp>
      <p:sp>
        <p:nvSpPr>
          <p:cNvPr id="4" name="Espaço Reservado para Rodapé 3"/>
          <p:cNvSpPr>
            <a:spLocks noGrp="1"/>
          </p:cNvSpPr>
          <p:nvPr>
            <p:ph type="ftr" sz="quarter" idx="11"/>
          </p:nvPr>
        </p:nvSpPr>
        <p:spPr/>
        <p:txBody>
          <a:bodyPr/>
          <a:lstStyle/>
          <a:p>
            <a:endParaRPr lang="en-US" dirty="0"/>
          </a:p>
        </p:txBody>
      </p:sp>
      <p:sp>
        <p:nvSpPr>
          <p:cNvPr id="5" name="Espaço Reservado para Número de Slide 4"/>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5F6BF24-1E1D-43A6-8977-9CF230E3CBCB}" type="datetime1">
              <a:rPr lang="en-US" smtClean="0"/>
              <a:pPr/>
              <a:t>6/7/2025</a:t>
            </a:fld>
            <a:endParaRPr lang="en-US" dirty="0"/>
          </a:p>
        </p:txBody>
      </p:sp>
      <p:sp>
        <p:nvSpPr>
          <p:cNvPr id="3" name="Espaço Reservado para Rodapé 2"/>
          <p:cNvSpPr>
            <a:spLocks noGrp="1"/>
          </p:cNvSpPr>
          <p:nvPr>
            <p:ph type="ftr" sz="quarter" idx="11"/>
          </p:nvPr>
        </p:nvSpPr>
        <p:spPr/>
        <p:txBody>
          <a:bodyPr/>
          <a:lstStyle/>
          <a:p>
            <a:endParaRPr lang="en-US" dirty="0"/>
          </a:p>
        </p:txBody>
      </p:sp>
      <p:sp>
        <p:nvSpPr>
          <p:cNvPr id="4" name="Espaço Reservado para Número de Slide 3"/>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50"/>
            <a:ext cx="4011084"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D67E5EFA-5D5D-400F-894E-F1452C4750D7}" type="datetime1">
              <a:rPr lang="en-US" smtClean="0"/>
              <a:pPr/>
              <a:t>6/7/2025</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129AF224-1701-4FFB-AC84-883A61435B1D}" type="datetime1">
              <a:rPr lang="en-US" smtClean="0"/>
              <a:pPr/>
              <a:t>6/7/2025</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18E83-FAEB-4AA3-AAB2-EF2822DC3950}" type="datetime1">
              <a:rPr lang="en-US" smtClean="0"/>
              <a:pPr/>
              <a:t>6/7/2025</a:t>
            </a:fld>
            <a:endParaRPr lang="en-US" dirty="0"/>
          </a:p>
        </p:txBody>
      </p:sp>
      <p:sp>
        <p:nvSpPr>
          <p:cNvPr id="5" name="Espaço Reservado para Rodapé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ço Reservado para Número de Slid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bed.org.br/congresso2007/tc/57200711926PM.pdf"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C8506941-69C1-4B32-9B86-081C67C48B6A}"/>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4634976" y="5437104"/>
            <a:ext cx="2782557" cy="738664"/>
          </a:xfrm>
          <a:prstGeom prst="rect">
            <a:avLst/>
          </a:prstGeom>
        </p:spPr>
        <p:txBody>
          <a:bodyPr wrap="none" anchor="ctr">
            <a:spAutoFit/>
          </a:bodyPr>
          <a:lstStyle/>
          <a:p>
            <a:r>
              <a:rPr lang="pt-BR" sz="2400" b="1" dirty="0"/>
              <a:t>Nome da mestranda</a:t>
            </a:r>
          </a:p>
          <a:p>
            <a:pPr algn="ctr"/>
            <a:r>
              <a:rPr lang="pt-BR" dirty="0"/>
              <a:t>Mestranda</a:t>
            </a:r>
          </a:p>
        </p:txBody>
      </p:sp>
      <p:sp>
        <p:nvSpPr>
          <p:cNvPr id="9" name="Retângulo 8"/>
          <p:cNvSpPr/>
          <p:nvPr/>
        </p:nvSpPr>
        <p:spPr>
          <a:xfrm>
            <a:off x="4160630" y="6143241"/>
            <a:ext cx="3870740" cy="369332"/>
          </a:xfrm>
          <a:prstGeom prst="rect">
            <a:avLst/>
          </a:prstGeom>
        </p:spPr>
        <p:txBody>
          <a:bodyPr wrap="none" anchor="ctr">
            <a:spAutoFit/>
          </a:bodyPr>
          <a:lstStyle/>
          <a:p>
            <a:r>
              <a:rPr lang="pt-BR" b="1" dirty="0"/>
              <a:t>Orientador: </a:t>
            </a:r>
            <a:r>
              <a:rPr lang="pt-BR" dirty="0"/>
              <a:t>Mauricio dos Santos Matos</a:t>
            </a:r>
          </a:p>
        </p:txBody>
      </p:sp>
      <p:sp>
        <p:nvSpPr>
          <p:cNvPr id="11" name="Retângulo 10"/>
          <p:cNvSpPr/>
          <p:nvPr/>
        </p:nvSpPr>
        <p:spPr>
          <a:xfrm>
            <a:off x="385493" y="3627186"/>
            <a:ext cx="11382704" cy="1692771"/>
          </a:xfrm>
          <a:prstGeom prst="rect">
            <a:avLst/>
          </a:prstGeom>
        </p:spPr>
        <p:txBody>
          <a:bodyPr wrap="square" anchor="ctr">
            <a:spAutoFit/>
          </a:bodyPr>
          <a:lstStyle/>
          <a:p>
            <a:pPr algn="ctr"/>
            <a:r>
              <a:rPr lang="pt-BR" sz="2800" b="1" dirty="0">
                <a:solidFill>
                  <a:srgbClr val="0070C0"/>
                </a:solidFill>
              </a:rPr>
              <a:t>As limitações e o potencial formativo do uso de objetos de aprendizagem para a aprendizagem de conceitos químicos: </a:t>
            </a:r>
          </a:p>
          <a:p>
            <a:pPr algn="ctr"/>
            <a:r>
              <a:rPr lang="pt-BR" sz="2200" b="1" dirty="0">
                <a:solidFill>
                  <a:schemeClr val="tx2">
                    <a:lumMod val="60000"/>
                    <a:lumOff val="40000"/>
                  </a:schemeClr>
                </a:solidFill>
              </a:rPr>
              <a:t>uma análise de minicursos temáticos interdisciplinares</a:t>
            </a:r>
          </a:p>
          <a:p>
            <a:pPr algn="ctr"/>
            <a:r>
              <a:rPr lang="pt-BR" sz="2200" b="1" dirty="0">
                <a:solidFill>
                  <a:schemeClr val="tx2">
                    <a:lumMod val="60000"/>
                    <a:lumOff val="40000"/>
                  </a:schemeClr>
                </a:solidFill>
              </a:rPr>
              <a:t> produzidos no âmbito de um curso de Licenciatura em Química</a:t>
            </a:r>
            <a:endParaRPr lang="pt-BR" sz="2200" dirty="0">
              <a:solidFill>
                <a:schemeClr val="tx2">
                  <a:lumMod val="60000"/>
                  <a:lumOff val="40000"/>
                </a:schemeClr>
              </a:solidFill>
            </a:endParaRPr>
          </a:p>
        </p:txBody>
      </p:sp>
      <p:sp>
        <p:nvSpPr>
          <p:cNvPr id="15" name="CaixaDeTexto 14"/>
          <p:cNvSpPr txBox="1"/>
          <p:nvPr/>
        </p:nvSpPr>
        <p:spPr>
          <a:xfrm>
            <a:off x="1634567" y="1992419"/>
            <a:ext cx="8922866" cy="923330"/>
          </a:xfrm>
          <a:prstGeom prst="rect">
            <a:avLst/>
          </a:prstGeom>
          <a:noFill/>
        </p:spPr>
        <p:txBody>
          <a:bodyPr wrap="square" rtlCol="0" anchor="ctr">
            <a:spAutoFit/>
          </a:bodyPr>
          <a:lstStyle/>
          <a:p>
            <a:pPr algn="ctr"/>
            <a:r>
              <a:rPr lang="pt-BR" b="1" dirty="0">
                <a:latin typeface="Arial"/>
              </a:rPr>
              <a:t>UNIVERSIDADE DE SÃO PAULO</a:t>
            </a:r>
          </a:p>
          <a:p>
            <a:pPr algn="ctr"/>
            <a:r>
              <a:rPr lang="pt-BR" dirty="0">
                <a:latin typeface="Arial"/>
              </a:rPr>
              <a:t>FACULDADE DE CIÊNCIAS E LETRAS DE RIBEIRÃO PRETO</a:t>
            </a:r>
          </a:p>
          <a:p>
            <a:pPr algn="ctr"/>
            <a:r>
              <a:rPr lang="pt-BR" dirty="0">
                <a:latin typeface="Arial"/>
              </a:rPr>
              <a:t>PROGRAMA DE MESTRADO PROFISSIONAL EM QUÍMICA EM REDE NACIONAL</a:t>
            </a:r>
            <a:endParaRPr lang="pt-BR" dirty="0">
              <a:ln w="18415" cmpd="sng">
                <a:noFill/>
                <a:prstDash val="solid"/>
              </a:ln>
            </a:endParaRPr>
          </a:p>
        </p:txBody>
      </p:sp>
      <p:sp>
        <p:nvSpPr>
          <p:cNvPr id="12" name="Retângulo 11">
            <a:extLst>
              <a:ext uri="{FF2B5EF4-FFF2-40B4-BE49-F238E27FC236}">
                <a16:creationId xmlns:a16="http://schemas.microsoft.com/office/drawing/2014/main" id="{3688BE7B-103A-46C8-87D0-997C3D986039}"/>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sp>
        <p:nvSpPr>
          <p:cNvPr id="10" name="CaixaDeTexto 9">
            <a:extLst>
              <a:ext uri="{FF2B5EF4-FFF2-40B4-BE49-F238E27FC236}">
                <a16:creationId xmlns:a16="http://schemas.microsoft.com/office/drawing/2014/main" id="{A86D17C5-206E-446D-B5D4-9CE48EE9A6DB}"/>
              </a:ext>
            </a:extLst>
          </p:cNvPr>
          <p:cNvSpPr txBox="1"/>
          <p:nvPr/>
        </p:nvSpPr>
        <p:spPr>
          <a:xfrm>
            <a:off x="3586843" y="3191640"/>
            <a:ext cx="5018314" cy="400110"/>
          </a:xfrm>
          <a:prstGeom prst="rect">
            <a:avLst/>
          </a:prstGeom>
          <a:noFill/>
        </p:spPr>
        <p:txBody>
          <a:bodyPr wrap="square" rtlCol="0" anchor="ctr">
            <a:spAutoFit/>
          </a:bodyPr>
          <a:lstStyle/>
          <a:p>
            <a:pPr algn="ctr"/>
            <a:r>
              <a:rPr lang="pt-BR" sz="2000" b="1" dirty="0">
                <a:ln w="18415" cmpd="sng">
                  <a:noFill/>
                  <a:prstDash val="solid"/>
                </a:ln>
              </a:rPr>
              <a:t>Projeto de Pesquisa</a:t>
            </a:r>
          </a:p>
        </p:txBody>
      </p:sp>
      <p:pic>
        <p:nvPicPr>
          <p:cNvPr id="1026" name="Picture 2" descr="Imagem relacionada">
            <a:extLst>
              <a:ext uri="{FF2B5EF4-FFF2-40B4-BE49-F238E27FC236}">
                <a16:creationId xmlns:a16="http://schemas.microsoft.com/office/drawing/2014/main" id="{3C01CA68-25EB-4BAC-8C83-71AA7EFFECA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0468"/>
          <a:stretch/>
        </p:blipFill>
        <p:spPr bwMode="auto">
          <a:xfrm>
            <a:off x="5143425" y="783684"/>
            <a:ext cx="1905149" cy="143078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16C27AF5-F05E-4D4C-8569-84C6510965B9}"/>
              </a:ext>
            </a:extLst>
          </p:cNvPr>
          <p:cNvPicPr>
            <a:picLocks noChangeAspect="1"/>
          </p:cNvPicPr>
          <p:nvPr/>
        </p:nvPicPr>
        <p:blipFill>
          <a:blip r:embed="rId3">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163073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ixaDeTexto 38"/>
          <p:cNvSpPr txBox="1"/>
          <p:nvPr/>
        </p:nvSpPr>
        <p:spPr>
          <a:xfrm>
            <a:off x="2618547" y="1895851"/>
            <a:ext cx="9002485" cy="523220"/>
          </a:xfrm>
          <a:prstGeom prst="rect">
            <a:avLst/>
          </a:prstGeom>
          <a:noFill/>
        </p:spPr>
        <p:txBody>
          <a:bodyPr wrap="square" rtlCol="0">
            <a:spAutoFit/>
          </a:bodyPr>
          <a:lstStyle/>
          <a:p>
            <a:r>
              <a:rPr lang="pt-BR" sz="2800" dirty="0"/>
              <a:t>Quais as características do sistema a ser estudado?</a:t>
            </a:r>
          </a:p>
        </p:txBody>
      </p:sp>
      <p:pic>
        <p:nvPicPr>
          <p:cNvPr id="32" name="Imagem 31" descr="Slide1.JPG"/>
          <p:cNvPicPr>
            <a:picLocks noChangeAspect="1"/>
          </p:cNvPicPr>
          <p:nvPr/>
        </p:nvPicPr>
        <p:blipFill>
          <a:blip r:embed="rId2"/>
          <a:stretch>
            <a:fillRect/>
          </a:stretch>
        </p:blipFill>
        <p:spPr>
          <a:xfrm>
            <a:off x="2720453" y="4527090"/>
            <a:ext cx="1329475" cy="1879971"/>
          </a:xfrm>
          <a:prstGeom prst="rect">
            <a:avLst/>
          </a:prstGeom>
          <a:ln>
            <a:noFill/>
          </a:ln>
          <a:effectLst>
            <a:outerShdw blurRad="292100" dist="139700" dir="2700000" algn="tl" rotWithShape="0">
              <a:srgbClr val="333333">
                <a:alpha val="65000"/>
              </a:srgbClr>
            </a:outerShdw>
          </a:effectLst>
        </p:spPr>
      </p:pic>
      <p:pic>
        <p:nvPicPr>
          <p:cNvPr id="33" name="Imagem 32" descr="Slide2.JPG"/>
          <p:cNvPicPr>
            <a:picLocks noChangeAspect="1"/>
          </p:cNvPicPr>
          <p:nvPr/>
        </p:nvPicPr>
        <p:blipFill>
          <a:blip r:embed="rId3"/>
          <a:stretch>
            <a:fillRect/>
          </a:stretch>
        </p:blipFill>
        <p:spPr>
          <a:xfrm>
            <a:off x="4043413" y="4527090"/>
            <a:ext cx="1319693" cy="1866138"/>
          </a:xfrm>
          <a:prstGeom prst="rect">
            <a:avLst/>
          </a:prstGeom>
          <a:ln>
            <a:noFill/>
          </a:ln>
          <a:effectLst>
            <a:outerShdw blurRad="292100" dist="139700" dir="2700000" algn="tl" rotWithShape="0">
              <a:srgbClr val="333333">
                <a:alpha val="65000"/>
              </a:srgbClr>
            </a:outerShdw>
          </a:effectLst>
        </p:spPr>
      </p:pic>
      <p:pic>
        <p:nvPicPr>
          <p:cNvPr id="35" name="Imagem 34" descr="Slide3.JPG"/>
          <p:cNvPicPr>
            <a:picLocks noChangeAspect="1"/>
          </p:cNvPicPr>
          <p:nvPr/>
        </p:nvPicPr>
        <p:blipFill>
          <a:blip r:embed="rId4"/>
          <a:stretch>
            <a:fillRect/>
          </a:stretch>
        </p:blipFill>
        <p:spPr>
          <a:xfrm>
            <a:off x="5362855" y="4540923"/>
            <a:ext cx="1319693" cy="1866138"/>
          </a:xfrm>
          <a:prstGeom prst="rect">
            <a:avLst/>
          </a:prstGeom>
          <a:ln>
            <a:noFill/>
          </a:ln>
          <a:effectLst>
            <a:outerShdw blurRad="292100" dist="139700" dir="2700000" algn="tl" rotWithShape="0">
              <a:srgbClr val="333333">
                <a:alpha val="65000"/>
              </a:srgbClr>
            </a:outerShdw>
          </a:effectLst>
        </p:spPr>
      </p:pic>
      <p:sp>
        <p:nvSpPr>
          <p:cNvPr id="40" name="CaixaDeTexto 39"/>
          <p:cNvSpPr txBox="1"/>
          <p:nvPr/>
        </p:nvSpPr>
        <p:spPr>
          <a:xfrm>
            <a:off x="2720452" y="2727406"/>
            <a:ext cx="9254599" cy="1323439"/>
          </a:xfrm>
          <a:prstGeom prst="rect">
            <a:avLst/>
          </a:prstGeom>
          <a:solidFill>
            <a:schemeClr val="accent4">
              <a:lumMod val="20000"/>
              <a:lumOff val="80000"/>
            </a:schemeClr>
          </a:solidFill>
        </p:spPr>
        <p:txBody>
          <a:bodyPr wrap="square" rtlCol="0">
            <a:spAutoFit/>
          </a:bodyPr>
          <a:lstStyle/>
          <a:p>
            <a:pPr algn="just"/>
            <a:r>
              <a:rPr lang="pt-BR" sz="2000" dirty="0"/>
              <a:t>Trata-se de um conjunto de 7 minicursos temáticos interdisciplinares produzidos no ano de 2018 por uma turma de licenciandos do último ano do curso de Licenciatura em Química da Faculdade de Filosofia, Ciências e Letras de Ribeirão Preto- Universidade de São Paulo.</a:t>
            </a:r>
          </a:p>
        </p:txBody>
      </p:sp>
      <p:grpSp>
        <p:nvGrpSpPr>
          <p:cNvPr id="29" name="Grupo 46">
            <a:extLst>
              <a:ext uri="{FF2B5EF4-FFF2-40B4-BE49-F238E27FC236}">
                <a16:creationId xmlns:a16="http://schemas.microsoft.com/office/drawing/2014/main" id="{576D87BB-FCA3-453C-965A-6225812B21F5}"/>
              </a:ext>
            </a:extLst>
          </p:cNvPr>
          <p:cNvGrpSpPr/>
          <p:nvPr/>
        </p:nvGrpSpPr>
        <p:grpSpPr>
          <a:xfrm>
            <a:off x="0" y="582524"/>
            <a:ext cx="2495600" cy="6275476"/>
            <a:chOff x="0" y="0"/>
            <a:chExt cx="2230515" cy="6858000"/>
          </a:xfrm>
        </p:grpSpPr>
        <p:grpSp>
          <p:nvGrpSpPr>
            <p:cNvPr id="30" name="Grupo 47">
              <a:extLst>
                <a:ext uri="{FF2B5EF4-FFF2-40B4-BE49-F238E27FC236}">
                  <a16:creationId xmlns:a16="http://schemas.microsoft.com/office/drawing/2014/main" id="{71DE056C-C973-4E02-B2F2-8E9CEF8FF786}"/>
                </a:ext>
              </a:extLst>
            </p:cNvPr>
            <p:cNvGrpSpPr/>
            <p:nvPr/>
          </p:nvGrpSpPr>
          <p:grpSpPr>
            <a:xfrm>
              <a:off x="0" y="0"/>
              <a:ext cx="2230515" cy="6858000"/>
              <a:chOff x="0" y="0"/>
              <a:chExt cx="2230515" cy="6858000"/>
            </a:xfrm>
          </p:grpSpPr>
          <p:sp>
            <p:nvSpPr>
              <p:cNvPr id="70" name="Retângulo 69">
                <a:extLst>
                  <a:ext uri="{FF2B5EF4-FFF2-40B4-BE49-F238E27FC236}">
                    <a16:creationId xmlns:a16="http://schemas.microsoft.com/office/drawing/2014/main" id="{F7D38C03-7D3B-490B-8238-41D93D1D9E04}"/>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tângulo 70">
                <a:extLst>
                  <a:ext uri="{FF2B5EF4-FFF2-40B4-BE49-F238E27FC236}">
                    <a16:creationId xmlns:a16="http://schemas.microsoft.com/office/drawing/2014/main" id="{86A665A4-6C50-40A2-AD2B-6110DD01CA7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1" name="Grupo 48">
              <a:extLst>
                <a:ext uri="{FF2B5EF4-FFF2-40B4-BE49-F238E27FC236}">
                  <a16:creationId xmlns:a16="http://schemas.microsoft.com/office/drawing/2014/main" id="{F8DA7E3E-592A-421D-B6C9-27180C6273A1}"/>
                </a:ext>
              </a:extLst>
            </p:cNvPr>
            <p:cNvGrpSpPr/>
            <p:nvPr/>
          </p:nvGrpSpPr>
          <p:grpSpPr>
            <a:xfrm>
              <a:off x="75534" y="410445"/>
              <a:ext cx="2132035" cy="4746747"/>
              <a:chOff x="75534" y="410445"/>
              <a:chExt cx="2132035" cy="4746747"/>
            </a:xfrm>
          </p:grpSpPr>
          <p:sp>
            <p:nvSpPr>
              <p:cNvPr id="34" name="CaixaDeTexto 33">
                <a:extLst>
                  <a:ext uri="{FF2B5EF4-FFF2-40B4-BE49-F238E27FC236}">
                    <a16:creationId xmlns:a16="http://schemas.microsoft.com/office/drawing/2014/main" id="{BAC2440E-234D-417C-8AF1-10F0CDA87C17}"/>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36" name="CaixaDeTexto 35">
                <a:extLst>
                  <a:ext uri="{FF2B5EF4-FFF2-40B4-BE49-F238E27FC236}">
                    <a16:creationId xmlns:a16="http://schemas.microsoft.com/office/drawing/2014/main" id="{8B47C1BB-D093-436B-84B9-94BCA47E36B3}"/>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37" name="CaixaDeTexto 36">
                <a:extLst>
                  <a:ext uri="{FF2B5EF4-FFF2-40B4-BE49-F238E27FC236}">
                    <a16:creationId xmlns:a16="http://schemas.microsoft.com/office/drawing/2014/main" id="{E5B099D8-883F-475A-A2D9-C2B60135E627}"/>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1" name="CaixaDeTexto 40">
                <a:extLst>
                  <a:ext uri="{FF2B5EF4-FFF2-40B4-BE49-F238E27FC236}">
                    <a16:creationId xmlns:a16="http://schemas.microsoft.com/office/drawing/2014/main" id="{D6B9BF5D-5735-49D7-87A8-A93073365C9D}"/>
                  </a:ext>
                </a:extLst>
              </p:cNvPr>
              <p:cNvSpPr txBox="1"/>
              <p:nvPr/>
            </p:nvSpPr>
            <p:spPr>
              <a:xfrm>
                <a:off x="364097" y="2693807"/>
                <a:ext cx="159727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2" name="CaixaDeTexto 41">
                <a:extLst>
                  <a:ext uri="{FF2B5EF4-FFF2-40B4-BE49-F238E27FC236}">
                    <a16:creationId xmlns:a16="http://schemas.microsoft.com/office/drawing/2014/main" id="{9B997A9B-B679-418F-95D0-B91BF95205DD}"/>
                  </a:ext>
                </a:extLst>
              </p:cNvPr>
              <p:cNvSpPr txBox="1"/>
              <p:nvPr/>
            </p:nvSpPr>
            <p:spPr>
              <a:xfrm>
                <a:off x="364097" y="3215586"/>
                <a:ext cx="1843472" cy="639057"/>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3" name="CaixaDeTexto 42">
                <a:extLst>
                  <a:ext uri="{FF2B5EF4-FFF2-40B4-BE49-F238E27FC236}">
                    <a16:creationId xmlns:a16="http://schemas.microsoft.com/office/drawing/2014/main" id="{8D831DF4-AA51-416F-B513-28E022033F39}"/>
                  </a:ext>
                </a:extLst>
              </p:cNvPr>
              <p:cNvSpPr txBox="1"/>
              <p:nvPr/>
            </p:nvSpPr>
            <p:spPr>
              <a:xfrm>
                <a:off x="364096" y="3924448"/>
                <a:ext cx="1627816" cy="369980"/>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Metodologia</a:t>
                </a:r>
              </a:p>
            </p:txBody>
          </p:sp>
          <p:sp>
            <p:nvSpPr>
              <p:cNvPr id="61" name="CaixaDeTexto 60">
                <a:extLst>
                  <a:ext uri="{FF2B5EF4-FFF2-40B4-BE49-F238E27FC236}">
                    <a16:creationId xmlns:a16="http://schemas.microsoft.com/office/drawing/2014/main" id="{129D7B71-A236-4D0C-8877-D8FF4E3CB0D4}"/>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2" name="Fluxograma: Decisão 61">
                <a:extLst>
                  <a:ext uri="{FF2B5EF4-FFF2-40B4-BE49-F238E27FC236}">
                    <a16:creationId xmlns:a16="http://schemas.microsoft.com/office/drawing/2014/main" id="{440B8631-C2D6-4D0F-8FB5-DD3B79696524}"/>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3" name="Fluxograma: Decisão 62">
                <a:extLst>
                  <a:ext uri="{FF2B5EF4-FFF2-40B4-BE49-F238E27FC236}">
                    <a16:creationId xmlns:a16="http://schemas.microsoft.com/office/drawing/2014/main" id="{98A161E0-FDA3-4F56-9D91-656829B619BB}"/>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4" name="Fluxograma: Decisão 63">
                <a:extLst>
                  <a:ext uri="{FF2B5EF4-FFF2-40B4-BE49-F238E27FC236}">
                    <a16:creationId xmlns:a16="http://schemas.microsoft.com/office/drawing/2014/main" id="{D3EE4896-AB83-4974-BCA5-2C38CCE5CE57}"/>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F93F86CB-4F28-4321-9827-A6E32E9EFDF1}"/>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578D2E1A-5838-4828-A132-3A8128C87E66}"/>
                  </a:ext>
                </a:extLst>
              </p:cNvPr>
              <p:cNvSpPr/>
              <p:nvPr/>
            </p:nvSpPr>
            <p:spPr>
              <a:xfrm>
                <a:off x="113825" y="4014511"/>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0A4E590B-04F1-4BE5-9C55-9CCA0EF26C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8" name="Fluxograma: Decisão 67">
                <a:extLst>
                  <a:ext uri="{FF2B5EF4-FFF2-40B4-BE49-F238E27FC236}">
                    <a16:creationId xmlns:a16="http://schemas.microsoft.com/office/drawing/2014/main" id="{0D754185-21B2-43BB-9F19-2A0B194CA701}"/>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9" name="CaixaDeTexto 68">
                <a:extLst>
                  <a:ext uri="{FF2B5EF4-FFF2-40B4-BE49-F238E27FC236}">
                    <a16:creationId xmlns:a16="http://schemas.microsoft.com/office/drawing/2014/main" id="{FED93CE0-A020-4FF0-9B7F-CA0FEF9214FC}"/>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2" name="Retângulo 71">
            <a:extLst>
              <a:ext uri="{FF2B5EF4-FFF2-40B4-BE49-F238E27FC236}">
                <a16:creationId xmlns:a16="http://schemas.microsoft.com/office/drawing/2014/main" id="{A51B95CC-B5ED-4251-9938-0C81A8AAB23A}"/>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a:extLst>
              <a:ext uri="{FF2B5EF4-FFF2-40B4-BE49-F238E27FC236}">
                <a16:creationId xmlns:a16="http://schemas.microsoft.com/office/drawing/2014/main" id="{D94AE59E-811A-4011-980A-A3981900783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4" name="Imagem 73">
            <a:extLst>
              <a:ext uri="{FF2B5EF4-FFF2-40B4-BE49-F238E27FC236}">
                <a16:creationId xmlns:a16="http://schemas.microsoft.com/office/drawing/2014/main" id="{74DB0768-6780-4B06-9D17-CC6533DFEC67}"/>
              </a:ext>
            </a:extLst>
          </p:cNvPr>
          <p:cNvPicPr>
            <a:picLocks noChangeAspect="1"/>
          </p:cNvPicPr>
          <p:nvPr/>
        </p:nvPicPr>
        <p:blipFill>
          <a:blip r:embed="rId5">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5" name="Retângulo 74">
            <a:extLst>
              <a:ext uri="{FF2B5EF4-FFF2-40B4-BE49-F238E27FC236}">
                <a16:creationId xmlns:a16="http://schemas.microsoft.com/office/drawing/2014/main" id="{C0AD9E35-10CF-4460-900F-AC12DB8AE727}"/>
              </a:ext>
            </a:extLst>
          </p:cNvPr>
          <p:cNvSpPr/>
          <p:nvPr/>
        </p:nvSpPr>
        <p:spPr>
          <a:xfrm>
            <a:off x="2486716" y="628214"/>
            <a:ext cx="9722073" cy="979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7" name="Imagem 76" descr="Slide4.JPG">
            <a:extLst>
              <a:ext uri="{FF2B5EF4-FFF2-40B4-BE49-F238E27FC236}">
                <a16:creationId xmlns:a16="http://schemas.microsoft.com/office/drawing/2014/main" id="{6D76C3B0-1C2F-49F3-9929-B3EBEEFC9F2C}"/>
              </a:ext>
            </a:extLst>
          </p:cNvPr>
          <p:cNvPicPr>
            <a:picLocks noChangeAspect="1"/>
          </p:cNvPicPr>
          <p:nvPr/>
        </p:nvPicPr>
        <p:blipFill>
          <a:blip r:embed="rId7"/>
          <a:stretch>
            <a:fillRect/>
          </a:stretch>
        </p:blipFill>
        <p:spPr>
          <a:xfrm>
            <a:off x="6675782" y="4540925"/>
            <a:ext cx="1319692" cy="1866136"/>
          </a:xfrm>
          <a:prstGeom prst="rect">
            <a:avLst/>
          </a:prstGeom>
        </p:spPr>
      </p:pic>
      <p:pic>
        <p:nvPicPr>
          <p:cNvPr id="78" name="Imagem 77" descr="Slide5.JPG">
            <a:extLst>
              <a:ext uri="{FF2B5EF4-FFF2-40B4-BE49-F238E27FC236}">
                <a16:creationId xmlns:a16="http://schemas.microsoft.com/office/drawing/2014/main" id="{453C9201-2B24-44E2-A607-33C244FFF58E}"/>
              </a:ext>
            </a:extLst>
          </p:cNvPr>
          <p:cNvPicPr>
            <a:picLocks noChangeAspect="1"/>
          </p:cNvPicPr>
          <p:nvPr/>
        </p:nvPicPr>
        <p:blipFill>
          <a:blip r:embed="rId8"/>
          <a:stretch>
            <a:fillRect/>
          </a:stretch>
        </p:blipFill>
        <p:spPr>
          <a:xfrm>
            <a:off x="7995474" y="4540923"/>
            <a:ext cx="1319693" cy="1866138"/>
          </a:xfrm>
          <a:prstGeom prst="rect">
            <a:avLst/>
          </a:prstGeom>
        </p:spPr>
      </p:pic>
      <p:pic>
        <p:nvPicPr>
          <p:cNvPr id="79" name="Imagem 78" descr="Slide6.JPG">
            <a:extLst>
              <a:ext uri="{FF2B5EF4-FFF2-40B4-BE49-F238E27FC236}">
                <a16:creationId xmlns:a16="http://schemas.microsoft.com/office/drawing/2014/main" id="{706CB289-D3C0-4138-9E8B-506D88E166D0}"/>
              </a:ext>
            </a:extLst>
          </p:cNvPr>
          <p:cNvPicPr>
            <a:picLocks noChangeAspect="1"/>
          </p:cNvPicPr>
          <p:nvPr/>
        </p:nvPicPr>
        <p:blipFill>
          <a:blip r:embed="rId9"/>
          <a:stretch>
            <a:fillRect/>
          </a:stretch>
        </p:blipFill>
        <p:spPr>
          <a:xfrm>
            <a:off x="9342433" y="4540924"/>
            <a:ext cx="1319692" cy="1866137"/>
          </a:xfrm>
          <a:prstGeom prst="rect">
            <a:avLst/>
          </a:prstGeom>
        </p:spPr>
      </p:pic>
      <p:pic>
        <p:nvPicPr>
          <p:cNvPr id="80" name="Imagem 79" descr="Slide7.JPG">
            <a:extLst>
              <a:ext uri="{FF2B5EF4-FFF2-40B4-BE49-F238E27FC236}">
                <a16:creationId xmlns:a16="http://schemas.microsoft.com/office/drawing/2014/main" id="{F686F417-7499-4F50-8F33-8339823BB2EF}"/>
              </a:ext>
            </a:extLst>
          </p:cNvPr>
          <p:cNvPicPr>
            <a:picLocks noChangeAspect="1"/>
          </p:cNvPicPr>
          <p:nvPr/>
        </p:nvPicPr>
        <p:blipFill>
          <a:blip r:embed="rId10"/>
          <a:stretch>
            <a:fillRect/>
          </a:stretch>
        </p:blipFill>
        <p:spPr>
          <a:xfrm>
            <a:off x="10662125" y="4540924"/>
            <a:ext cx="1312927" cy="1856570"/>
          </a:xfrm>
          <a:prstGeom prst="rect">
            <a:avLst/>
          </a:prstGeom>
        </p:spPr>
      </p:pic>
      <p:sp>
        <p:nvSpPr>
          <p:cNvPr id="38" name="CaixaDeTexto 37">
            <a:extLst>
              <a:ext uri="{FF2B5EF4-FFF2-40B4-BE49-F238E27FC236}">
                <a16:creationId xmlns:a16="http://schemas.microsoft.com/office/drawing/2014/main" id="{E0B7CA4F-45F9-43D0-AF2B-3ABC806A8757}"/>
              </a:ext>
            </a:extLst>
          </p:cNvPr>
          <p:cNvSpPr txBox="1"/>
          <p:nvPr/>
        </p:nvSpPr>
        <p:spPr>
          <a:xfrm>
            <a:off x="2837872" y="750207"/>
            <a:ext cx="7010381"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Metodologia </a:t>
            </a:r>
            <a:r>
              <a:rPr lang="pt-BR" dirty="0">
                <a:solidFill>
                  <a:schemeClr val="bg1"/>
                </a:solidFill>
                <a:effectLst>
                  <a:outerShdw blurRad="38100" dist="38100" dir="2700000" algn="tl">
                    <a:srgbClr val="000000">
                      <a:alpha val="43137"/>
                    </a:srgbClr>
                  </a:outerShdw>
                </a:effectLst>
              </a:rPr>
              <a:t>(</a:t>
            </a:r>
            <a:r>
              <a:rPr lang="pt-BR" dirty="0" err="1">
                <a:solidFill>
                  <a:schemeClr val="bg1"/>
                </a:solidFill>
                <a:effectLst>
                  <a:outerShdw blurRad="38100" dist="38100" dir="2700000" algn="tl">
                    <a:srgbClr val="000000">
                      <a:alpha val="43137"/>
                    </a:srgbClr>
                  </a:outerShdw>
                </a:effectLst>
              </a:rPr>
              <a:t>Característicasa</a:t>
            </a:r>
            <a:r>
              <a:rPr lang="pt-BR" dirty="0">
                <a:solidFill>
                  <a:schemeClr val="bg1"/>
                </a:solidFill>
                <a:effectLst>
                  <a:outerShdw blurRad="38100" dist="38100" dir="2700000" algn="tl">
                    <a:srgbClr val="000000">
                      <a:alpha val="43137"/>
                    </a:srgbClr>
                  </a:outerShdw>
                </a:effectLst>
              </a:rPr>
              <a:t> do sistema a ser estudado)</a:t>
            </a:r>
          </a:p>
        </p:txBody>
      </p:sp>
    </p:spTree>
    <p:extLst>
      <p:ext uri="{BB962C8B-B14F-4D97-AF65-F5344CB8AC3E}">
        <p14:creationId xmlns:p14="http://schemas.microsoft.com/office/powerpoint/2010/main" val="1395027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par>
                                <p:cTn id="20" presetID="10" presetClass="entr" presetSubtype="0" fill="hold"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2744581" y="3229067"/>
            <a:ext cx="9217573" cy="34125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Retângulo 33"/>
          <p:cNvSpPr/>
          <p:nvPr/>
        </p:nvSpPr>
        <p:spPr>
          <a:xfrm>
            <a:off x="3339847" y="6352214"/>
            <a:ext cx="8646075"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etângulo 32"/>
          <p:cNvSpPr/>
          <p:nvPr/>
        </p:nvSpPr>
        <p:spPr>
          <a:xfrm>
            <a:off x="3283029" y="4667432"/>
            <a:ext cx="8667097"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etângulo 31"/>
          <p:cNvSpPr/>
          <p:nvPr/>
        </p:nvSpPr>
        <p:spPr>
          <a:xfrm>
            <a:off x="3283031" y="3731260"/>
            <a:ext cx="8667096"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CaixaDeTexto 29"/>
          <p:cNvSpPr txBox="1"/>
          <p:nvPr/>
        </p:nvSpPr>
        <p:spPr>
          <a:xfrm>
            <a:off x="2810794" y="3261921"/>
            <a:ext cx="9014204" cy="3477875"/>
          </a:xfrm>
          <a:prstGeom prst="rect">
            <a:avLst/>
          </a:prstGeom>
          <a:noFill/>
        </p:spPr>
        <p:txBody>
          <a:bodyPr wrap="square" rtlCol="0">
            <a:spAutoFit/>
          </a:bodyPr>
          <a:lstStyle/>
          <a:p>
            <a:pPr marL="342900" indent="-342900" algn="just">
              <a:buFont typeface="Arial" panose="020B0604020202020204" pitchFamily="34" charset="0"/>
              <a:buChar char="•"/>
            </a:pPr>
            <a:r>
              <a:rPr lang="pt-BR" sz="2000" dirty="0"/>
              <a:t>Devido à presença efetiva e explícita de OA como um dos elementos considerados no planejamento das sequências didáticas e execução de todos os minicursos. </a:t>
            </a:r>
          </a:p>
          <a:p>
            <a:pPr marL="342900" indent="-342900" algn="just">
              <a:buFont typeface="Arial" panose="020B0604020202020204" pitchFamily="34" charset="0"/>
              <a:buChar char="•"/>
            </a:pPr>
            <a:r>
              <a:rPr lang="pt-BR" sz="2000" dirty="0"/>
              <a:t>Devido ao caráter interdisciplinar e temático dos minicursos, abrindo possibilidades de se reconhecer o uso de objetos de aprendizagem na articulação entre conceitos de diferentes  áreas do saber.</a:t>
            </a:r>
          </a:p>
          <a:p>
            <a:pPr marL="342900" indent="-342900" algn="just">
              <a:buFont typeface="Arial" panose="020B0604020202020204" pitchFamily="34" charset="0"/>
              <a:buChar char="•"/>
            </a:pPr>
            <a:r>
              <a:rPr lang="pt-BR" sz="2000" dirty="0"/>
              <a:t>Devido a essas atividades formativas serem aquelas produzidas por alunos do último ano do curso de licenciatura, esperando, portanto, que haja um maior qualidade das propostas devido ao nível mais avançado do licenciando em sua formação inicial como professor.</a:t>
            </a:r>
          </a:p>
          <a:p>
            <a:pPr marL="342900" indent="-342900" algn="just">
              <a:buFont typeface="Arial" panose="020B0604020202020204" pitchFamily="34" charset="0"/>
              <a:buChar char="•"/>
            </a:pPr>
            <a:r>
              <a:rPr lang="pt-BR" sz="2000" dirty="0"/>
              <a:t>Devido a necessidade de um recorte de um sistema menor que viabilize e torne a pesquisa exequível para o tempo disponível para um mestrado profissional.</a:t>
            </a:r>
          </a:p>
        </p:txBody>
      </p:sp>
      <p:sp>
        <p:nvSpPr>
          <p:cNvPr id="35" name="CaixaDeTexto 34"/>
          <p:cNvSpPr txBox="1"/>
          <p:nvPr/>
        </p:nvSpPr>
        <p:spPr>
          <a:xfrm>
            <a:off x="2744581" y="1745935"/>
            <a:ext cx="9330689" cy="1384995"/>
          </a:xfrm>
          <a:prstGeom prst="rect">
            <a:avLst/>
          </a:prstGeom>
          <a:noFill/>
        </p:spPr>
        <p:txBody>
          <a:bodyPr wrap="square" rtlCol="0">
            <a:spAutoFit/>
          </a:bodyPr>
          <a:lstStyle/>
          <a:p>
            <a:pPr algn="just"/>
            <a:r>
              <a:rPr lang="pt-BR" sz="2800" dirty="0"/>
              <a:t>Por que foi feita a escolha de minicursos temáticos interdisciplinares como sistema específico (estudo de caso) a ser analisado nesta pesquisa?</a:t>
            </a:r>
          </a:p>
        </p:txBody>
      </p:sp>
      <p:grpSp>
        <p:nvGrpSpPr>
          <p:cNvPr id="31" name="Grupo 46">
            <a:extLst>
              <a:ext uri="{FF2B5EF4-FFF2-40B4-BE49-F238E27FC236}">
                <a16:creationId xmlns:a16="http://schemas.microsoft.com/office/drawing/2014/main" id="{0567637E-B4A1-4A7D-8953-6E737F8BEEFD}"/>
              </a:ext>
            </a:extLst>
          </p:cNvPr>
          <p:cNvGrpSpPr/>
          <p:nvPr/>
        </p:nvGrpSpPr>
        <p:grpSpPr>
          <a:xfrm>
            <a:off x="0" y="582524"/>
            <a:ext cx="2495600" cy="6275476"/>
            <a:chOff x="0" y="0"/>
            <a:chExt cx="2230515" cy="6858000"/>
          </a:xfrm>
        </p:grpSpPr>
        <p:grpSp>
          <p:nvGrpSpPr>
            <p:cNvPr id="37" name="Grupo 47">
              <a:extLst>
                <a:ext uri="{FF2B5EF4-FFF2-40B4-BE49-F238E27FC236}">
                  <a16:creationId xmlns:a16="http://schemas.microsoft.com/office/drawing/2014/main" id="{D10323F1-2FCD-44BF-8C2D-488418F913FE}"/>
                </a:ext>
              </a:extLst>
            </p:cNvPr>
            <p:cNvGrpSpPr/>
            <p:nvPr/>
          </p:nvGrpSpPr>
          <p:grpSpPr>
            <a:xfrm>
              <a:off x="0" y="0"/>
              <a:ext cx="2230515" cy="6858000"/>
              <a:chOff x="0" y="0"/>
              <a:chExt cx="2230515" cy="6858000"/>
            </a:xfrm>
          </p:grpSpPr>
          <p:sp>
            <p:nvSpPr>
              <p:cNvPr id="71" name="Retângulo 70">
                <a:extLst>
                  <a:ext uri="{FF2B5EF4-FFF2-40B4-BE49-F238E27FC236}">
                    <a16:creationId xmlns:a16="http://schemas.microsoft.com/office/drawing/2014/main" id="{508B8941-E4FE-4ADF-9EDC-3F2261BA91A8}"/>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Retângulo 71">
                <a:extLst>
                  <a:ext uri="{FF2B5EF4-FFF2-40B4-BE49-F238E27FC236}">
                    <a16:creationId xmlns:a16="http://schemas.microsoft.com/office/drawing/2014/main" id="{DE70DDBF-8A11-4FC6-B892-D5D48ACDA64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8" name="Grupo 48">
              <a:extLst>
                <a:ext uri="{FF2B5EF4-FFF2-40B4-BE49-F238E27FC236}">
                  <a16:creationId xmlns:a16="http://schemas.microsoft.com/office/drawing/2014/main" id="{16DE8491-58DF-4515-A648-D77198DF8DB6}"/>
                </a:ext>
              </a:extLst>
            </p:cNvPr>
            <p:cNvGrpSpPr/>
            <p:nvPr/>
          </p:nvGrpSpPr>
          <p:grpSpPr>
            <a:xfrm>
              <a:off x="75534" y="410445"/>
              <a:ext cx="2132035" cy="4746747"/>
              <a:chOff x="75534" y="410445"/>
              <a:chExt cx="2132035" cy="4746747"/>
            </a:xfrm>
          </p:grpSpPr>
          <p:sp>
            <p:nvSpPr>
              <p:cNvPr id="39" name="CaixaDeTexto 38">
                <a:extLst>
                  <a:ext uri="{FF2B5EF4-FFF2-40B4-BE49-F238E27FC236}">
                    <a16:creationId xmlns:a16="http://schemas.microsoft.com/office/drawing/2014/main" id="{796C9825-B38F-4EB8-969E-8BA0B8A42271}"/>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40" name="CaixaDeTexto 39">
                <a:extLst>
                  <a:ext uri="{FF2B5EF4-FFF2-40B4-BE49-F238E27FC236}">
                    <a16:creationId xmlns:a16="http://schemas.microsoft.com/office/drawing/2014/main" id="{40614814-FEDC-44BD-BD90-30DF4D10B046}"/>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41" name="CaixaDeTexto 40">
                <a:extLst>
                  <a:ext uri="{FF2B5EF4-FFF2-40B4-BE49-F238E27FC236}">
                    <a16:creationId xmlns:a16="http://schemas.microsoft.com/office/drawing/2014/main" id="{51730943-18FB-4445-A135-B2F5ABF5FB0A}"/>
                  </a:ext>
                </a:extLst>
              </p:cNvPr>
              <p:cNvSpPr txBox="1"/>
              <p:nvPr/>
            </p:nvSpPr>
            <p:spPr>
              <a:xfrm>
                <a:off x="364097" y="2205599"/>
                <a:ext cx="1627818"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2" name="CaixaDeTexto 41">
                <a:extLst>
                  <a:ext uri="{FF2B5EF4-FFF2-40B4-BE49-F238E27FC236}">
                    <a16:creationId xmlns:a16="http://schemas.microsoft.com/office/drawing/2014/main" id="{B95D2ECD-220F-4B09-A7B5-F2E4F55D86FD}"/>
                  </a:ext>
                </a:extLst>
              </p:cNvPr>
              <p:cNvSpPr txBox="1"/>
              <p:nvPr/>
            </p:nvSpPr>
            <p:spPr>
              <a:xfrm>
                <a:off x="364097" y="2693807"/>
                <a:ext cx="159727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3" name="CaixaDeTexto 42">
                <a:extLst>
                  <a:ext uri="{FF2B5EF4-FFF2-40B4-BE49-F238E27FC236}">
                    <a16:creationId xmlns:a16="http://schemas.microsoft.com/office/drawing/2014/main" id="{2C07557D-8274-4CF8-9615-66B8E11FBD41}"/>
                  </a:ext>
                </a:extLst>
              </p:cNvPr>
              <p:cNvSpPr txBox="1"/>
              <p:nvPr/>
            </p:nvSpPr>
            <p:spPr>
              <a:xfrm>
                <a:off x="364097" y="3215586"/>
                <a:ext cx="1843472" cy="584775"/>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61" name="CaixaDeTexto 60">
                <a:extLst>
                  <a:ext uri="{FF2B5EF4-FFF2-40B4-BE49-F238E27FC236}">
                    <a16:creationId xmlns:a16="http://schemas.microsoft.com/office/drawing/2014/main" id="{AF7D7C96-B28D-4624-A84D-3546B738E83B}"/>
                  </a:ext>
                </a:extLst>
              </p:cNvPr>
              <p:cNvSpPr txBox="1"/>
              <p:nvPr/>
            </p:nvSpPr>
            <p:spPr>
              <a:xfrm>
                <a:off x="364096" y="3924448"/>
                <a:ext cx="1627816" cy="369980"/>
              </a:xfrm>
              <a:prstGeom prst="rect">
                <a:avLst/>
              </a:prstGeom>
              <a:noFill/>
            </p:spPr>
            <p:txBody>
              <a:bodyPr wrap="square" rtlCol="0">
                <a:spAutoFit/>
              </a:bodyPr>
              <a:lstStyle/>
              <a:p>
                <a:r>
                  <a:rPr lang="pt-BR" sz="1600" b="1" dirty="0">
                    <a:solidFill>
                      <a:schemeClr val="tx2">
                        <a:lumMod val="50000"/>
                      </a:schemeClr>
                    </a:solidFill>
                    <a:effectLst>
                      <a:outerShdw blurRad="38100" dist="38100" dir="2700000" algn="tl">
                        <a:srgbClr val="000000">
                          <a:alpha val="43137"/>
                        </a:srgbClr>
                      </a:outerShdw>
                    </a:effectLst>
                  </a:rPr>
                  <a:t>Metodologia</a:t>
                </a:r>
              </a:p>
            </p:txBody>
          </p:sp>
          <p:sp>
            <p:nvSpPr>
              <p:cNvPr id="62" name="CaixaDeTexto 61">
                <a:extLst>
                  <a:ext uri="{FF2B5EF4-FFF2-40B4-BE49-F238E27FC236}">
                    <a16:creationId xmlns:a16="http://schemas.microsoft.com/office/drawing/2014/main" id="{51C9B911-8E19-48B6-A052-27C8E0158A0A}"/>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3" name="Fluxograma: Decisão 62">
                <a:extLst>
                  <a:ext uri="{FF2B5EF4-FFF2-40B4-BE49-F238E27FC236}">
                    <a16:creationId xmlns:a16="http://schemas.microsoft.com/office/drawing/2014/main" id="{D3131137-3E01-4A20-B3A6-50AFC5D55510}"/>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4" name="Fluxograma: Decisão 63">
                <a:extLst>
                  <a:ext uri="{FF2B5EF4-FFF2-40B4-BE49-F238E27FC236}">
                    <a16:creationId xmlns:a16="http://schemas.microsoft.com/office/drawing/2014/main" id="{01F81ADD-51EC-42D6-B544-83EF88744FA0}"/>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3ED0C0E6-9721-4531-B222-D44FBDB493C6}"/>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0BD8EEBD-B73E-4A37-BAD8-C0704DB0B78E}"/>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38DFB100-759A-4B57-ADDD-9BB2DAB4D3A0}"/>
                  </a:ext>
                </a:extLst>
              </p:cNvPr>
              <p:cNvSpPr/>
              <p:nvPr/>
            </p:nvSpPr>
            <p:spPr>
              <a:xfrm>
                <a:off x="113825" y="4014511"/>
                <a:ext cx="178675" cy="199697"/>
              </a:xfrm>
              <a:prstGeom prst="flowChartDecisi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8" name="Fluxograma: Decisão 67">
                <a:extLst>
                  <a:ext uri="{FF2B5EF4-FFF2-40B4-BE49-F238E27FC236}">
                    <a16:creationId xmlns:a16="http://schemas.microsoft.com/office/drawing/2014/main" id="{F58D7FE1-D716-4A4A-AEF9-B7C1165BB0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9" name="Fluxograma: Decisão 68">
                <a:extLst>
                  <a:ext uri="{FF2B5EF4-FFF2-40B4-BE49-F238E27FC236}">
                    <a16:creationId xmlns:a16="http://schemas.microsoft.com/office/drawing/2014/main" id="{ACF8E383-F1EB-458B-AC21-DEF8D712C19B}"/>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0" name="CaixaDeTexto 69">
                <a:extLst>
                  <a:ext uri="{FF2B5EF4-FFF2-40B4-BE49-F238E27FC236}">
                    <a16:creationId xmlns:a16="http://schemas.microsoft.com/office/drawing/2014/main" id="{9A8056B8-7DC7-4A6F-AB5B-7D951AF91D1A}"/>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3" name="Retângulo 72">
            <a:extLst>
              <a:ext uri="{FF2B5EF4-FFF2-40B4-BE49-F238E27FC236}">
                <a16:creationId xmlns:a16="http://schemas.microsoft.com/office/drawing/2014/main" id="{D42A4833-5D54-47E4-BCC5-BBED996C2674}"/>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etângulo 73">
            <a:extLst>
              <a:ext uri="{FF2B5EF4-FFF2-40B4-BE49-F238E27FC236}">
                <a16:creationId xmlns:a16="http://schemas.microsoft.com/office/drawing/2014/main" id="{12046D53-BBD1-40E9-A699-7CDE3CACD7EB}"/>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5" name="Imagem 74">
            <a:extLst>
              <a:ext uri="{FF2B5EF4-FFF2-40B4-BE49-F238E27FC236}">
                <a16:creationId xmlns:a16="http://schemas.microsoft.com/office/drawing/2014/main" id="{EB888FFE-4D68-4E9A-8C97-CA7C87B0A980}"/>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44" name="Retângulo 43">
            <a:extLst>
              <a:ext uri="{FF2B5EF4-FFF2-40B4-BE49-F238E27FC236}">
                <a16:creationId xmlns:a16="http://schemas.microsoft.com/office/drawing/2014/main" id="{5F28A1DB-52D9-49CF-9C64-F3F01F70EE1A}"/>
              </a:ext>
            </a:extLst>
          </p:cNvPr>
          <p:cNvSpPr/>
          <p:nvPr/>
        </p:nvSpPr>
        <p:spPr>
          <a:xfrm>
            <a:off x="2486716" y="628214"/>
            <a:ext cx="9722073" cy="979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CaixaDeTexto 44">
            <a:extLst>
              <a:ext uri="{FF2B5EF4-FFF2-40B4-BE49-F238E27FC236}">
                <a16:creationId xmlns:a16="http://schemas.microsoft.com/office/drawing/2014/main" id="{BFA67EB5-A4D1-4FEA-90AA-9E39FF7A6CF6}"/>
              </a:ext>
            </a:extLst>
          </p:cNvPr>
          <p:cNvSpPr txBox="1"/>
          <p:nvPr/>
        </p:nvSpPr>
        <p:spPr>
          <a:xfrm>
            <a:off x="2837872" y="750207"/>
            <a:ext cx="827354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Metodologia </a:t>
            </a:r>
            <a:r>
              <a:rPr lang="pt-BR" dirty="0">
                <a:solidFill>
                  <a:schemeClr val="bg1"/>
                </a:solidFill>
                <a:effectLst>
                  <a:outerShdw blurRad="38100" dist="38100" dir="2700000" algn="tl">
                    <a:srgbClr val="000000">
                      <a:alpha val="43137"/>
                    </a:srgbClr>
                  </a:outerShdw>
                </a:effectLst>
              </a:rPr>
              <a:t>(Justificativas sobre a escolha do sistema a ser estudado)</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ixaDeTexto 38"/>
          <p:cNvSpPr txBox="1"/>
          <p:nvPr/>
        </p:nvSpPr>
        <p:spPr>
          <a:xfrm>
            <a:off x="2618547" y="1895851"/>
            <a:ext cx="9002485" cy="954107"/>
          </a:xfrm>
          <a:prstGeom prst="rect">
            <a:avLst/>
          </a:prstGeom>
          <a:noFill/>
        </p:spPr>
        <p:txBody>
          <a:bodyPr wrap="square" rtlCol="0">
            <a:spAutoFit/>
          </a:bodyPr>
          <a:lstStyle/>
          <a:p>
            <a:r>
              <a:rPr lang="pt-BR" sz="2800" dirty="0"/>
              <a:t>Qual a abordagem de pesquisa que será adotada e quais materiais serão analisados?</a:t>
            </a:r>
          </a:p>
        </p:txBody>
      </p:sp>
      <p:sp>
        <p:nvSpPr>
          <p:cNvPr id="40" name="CaixaDeTexto 39"/>
          <p:cNvSpPr txBox="1"/>
          <p:nvPr/>
        </p:nvSpPr>
        <p:spPr>
          <a:xfrm>
            <a:off x="2706923" y="2925977"/>
            <a:ext cx="9254599" cy="1631216"/>
          </a:xfrm>
          <a:prstGeom prst="rect">
            <a:avLst/>
          </a:prstGeom>
          <a:solidFill>
            <a:schemeClr val="accent4">
              <a:lumMod val="20000"/>
              <a:lumOff val="80000"/>
            </a:schemeClr>
          </a:solidFill>
        </p:spPr>
        <p:txBody>
          <a:bodyPr wrap="square" rtlCol="0">
            <a:spAutoFit/>
          </a:bodyPr>
          <a:lstStyle/>
          <a:p>
            <a:pPr algn="just"/>
            <a:r>
              <a:rPr lang="pt-BR" sz="2000" dirty="0"/>
              <a:t>A pesquisa será desenvolvida dentro de uma abordagem qualitativa e propositiva, envolvendo análise de documentos (sequências didáticas), análise de transcrições de trechos dos registros em vídeo da aplicação dessas sequências didáticas, como também entrevistas  com o docente responsável pela supervisão do minicursos e com os alunos de licenciatura responsáveis pelo planejamento e execução dos minicursos.</a:t>
            </a:r>
          </a:p>
        </p:txBody>
      </p:sp>
      <p:grpSp>
        <p:nvGrpSpPr>
          <p:cNvPr id="29" name="Grupo 46">
            <a:extLst>
              <a:ext uri="{FF2B5EF4-FFF2-40B4-BE49-F238E27FC236}">
                <a16:creationId xmlns:a16="http://schemas.microsoft.com/office/drawing/2014/main" id="{576D87BB-FCA3-453C-965A-6225812B21F5}"/>
              </a:ext>
            </a:extLst>
          </p:cNvPr>
          <p:cNvGrpSpPr/>
          <p:nvPr/>
        </p:nvGrpSpPr>
        <p:grpSpPr>
          <a:xfrm>
            <a:off x="0" y="582524"/>
            <a:ext cx="2495600" cy="6275476"/>
            <a:chOff x="0" y="0"/>
            <a:chExt cx="2230515" cy="6858000"/>
          </a:xfrm>
        </p:grpSpPr>
        <p:grpSp>
          <p:nvGrpSpPr>
            <p:cNvPr id="30" name="Grupo 47">
              <a:extLst>
                <a:ext uri="{FF2B5EF4-FFF2-40B4-BE49-F238E27FC236}">
                  <a16:creationId xmlns:a16="http://schemas.microsoft.com/office/drawing/2014/main" id="{71DE056C-C973-4E02-B2F2-8E9CEF8FF786}"/>
                </a:ext>
              </a:extLst>
            </p:cNvPr>
            <p:cNvGrpSpPr/>
            <p:nvPr/>
          </p:nvGrpSpPr>
          <p:grpSpPr>
            <a:xfrm>
              <a:off x="0" y="0"/>
              <a:ext cx="2230515" cy="6858000"/>
              <a:chOff x="0" y="0"/>
              <a:chExt cx="2230515" cy="6858000"/>
            </a:xfrm>
          </p:grpSpPr>
          <p:sp>
            <p:nvSpPr>
              <p:cNvPr id="70" name="Retângulo 69">
                <a:extLst>
                  <a:ext uri="{FF2B5EF4-FFF2-40B4-BE49-F238E27FC236}">
                    <a16:creationId xmlns:a16="http://schemas.microsoft.com/office/drawing/2014/main" id="{F7D38C03-7D3B-490B-8238-41D93D1D9E04}"/>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tângulo 70">
                <a:extLst>
                  <a:ext uri="{FF2B5EF4-FFF2-40B4-BE49-F238E27FC236}">
                    <a16:creationId xmlns:a16="http://schemas.microsoft.com/office/drawing/2014/main" id="{86A665A4-6C50-40A2-AD2B-6110DD01CA7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1" name="Grupo 48">
              <a:extLst>
                <a:ext uri="{FF2B5EF4-FFF2-40B4-BE49-F238E27FC236}">
                  <a16:creationId xmlns:a16="http://schemas.microsoft.com/office/drawing/2014/main" id="{F8DA7E3E-592A-421D-B6C9-27180C6273A1}"/>
                </a:ext>
              </a:extLst>
            </p:cNvPr>
            <p:cNvGrpSpPr/>
            <p:nvPr/>
          </p:nvGrpSpPr>
          <p:grpSpPr>
            <a:xfrm>
              <a:off x="75534" y="410445"/>
              <a:ext cx="2132035" cy="4746747"/>
              <a:chOff x="75534" y="410445"/>
              <a:chExt cx="2132035" cy="4746747"/>
            </a:xfrm>
          </p:grpSpPr>
          <p:sp>
            <p:nvSpPr>
              <p:cNvPr id="34" name="CaixaDeTexto 33">
                <a:extLst>
                  <a:ext uri="{FF2B5EF4-FFF2-40B4-BE49-F238E27FC236}">
                    <a16:creationId xmlns:a16="http://schemas.microsoft.com/office/drawing/2014/main" id="{BAC2440E-234D-417C-8AF1-10F0CDA87C17}"/>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36" name="CaixaDeTexto 35">
                <a:extLst>
                  <a:ext uri="{FF2B5EF4-FFF2-40B4-BE49-F238E27FC236}">
                    <a16:creationId xmlns:a16="http://schemas.microsoft.com/office/drawing/2014/main" id="{8B47C1BB-D093-436B-84B9-94BCA47E36B3}"/>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37" name="CaixaDeTexto 36">
                <a:extLst>
                  <a:ext uri="{FF2B5EF4-FFF2-40B4-BE49-F238E27FC236}">
                    <a16:creationId xmlns:a16="http://schemas.microsoft.com/office/drawing/2014/main" id="{E5B099D8-883F-475A-A2D9-C2B60135E627}"/>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1" name="CaixaDeTexto 40">
                <a:extLst>
                  <a:ext uri="{FF2B5EF4-FFF2-40B4-BE49-F238E27FC236}">
                    <a16:creationId xmlns:a16="http://schemas.microsoft.com/office/drawing/2014/main" id="{D6B9BF5D-5735-49D7-87A8-A93073365C9D}"/>
                  </a:ext>
                </a:extLst>
              </p:cNvPr>
              <p:cNvSpPr txBox="1"/>
              <p:nvPr/>
            </p:nvSpPr>
            <p:spPr>
              <a:xfrm>
                <a:off x="364097" y="2693807"/>
                <a:ext cx="159727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2" name="CaixaDeTexto 41">
                <a:extLst>
                  <a:ext uri="{FF2B5EF4-FFF2-40B4-BE49-F238E27FC236}">
                    <a16:creationId xmlns:a16="http://schemas.microsoft.com/office/drawing/2014/main" id="{9B997A9B-B679-418F-95D0-B91BF95205DD}"/>
                  </a:ext>
                </a:extLst>
              </p:cNvPr>
              <p:cNvSpPr txBox="1"/>
              <p:nvPr/>
            </p:nvSpPr>
            <p:spPr>
              <a:xfrm>
                <a:off x="364097" y="3215586"/>
                <a:ext cx="1843472" cy="639057"/>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3" name="CaixaDeTexto 42">
                <a:extLst>
                  <a:ext uri="{FF2B5EF4-FFF2-40B4-BE49-F238E27FC236}">
                    <a16:creationId xmlns:a16="http://schemas.microsoft.com/office/drawing/2014/main" id="{8D831DF4-AA51-416F-B513-28E022033F39}"/>
                  </a:ext>
                </a:extLst>
              </p:cNvPr>
              <p:cNvSpPr txBox="1"/>
              <p:nvPr/>
            </p:nvSpPr>
            <p:spPr>
              <a:xfrm>
                <a:off x="364096" y="3924448"/>
                <a:ext cx="1627816" cy="369980"/>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Metodologia</a:t>
                </a:r>
              </a:p>
            </p:txBody>
          </p:sp>
          <p:sp>
            <p:nvSpPr>
              <p:cNvPr id="61" name="CaixaDeTexto 60">
                <a:extLst>
                  <a:ext uri="{FF2B5EF4-FFF2-40B4-BE49-F238E27FC236}">
                    <a16:creationId xmlns:a16="http://schemas.microsoft.com/office/drawing/2014/main" id="{129D7B71-A236-4D0C-8877-D8FF4E3CB0D4}"/>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2" name="Fluxograma: Decisão 61">
                <a:extLst>
                  <a:ext uri="{FF2B5EF4-FFF2-40B4-BE49-F238E27FC236}">
                    <a16:creationId xmlns:a16="http://schemas.microsoft.com/office/drawing/2014/main" id="{440B8631-C2D6-4D0F-8FB5-DD3B79696524}"/>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3" name="Fluxograma: Decisão 62">
                <a:extLst>
                  <a:ext uri="{FF2B5EF4-FFF2-40B4-BE49-F238E27FC236}">
                    <a16:creationId xmlns:a16="http://schemas.microsoft.com/office/drawing/2014/main" id="{98A161E0-FDA3-4F56-9D91-656829B619BB}"/>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4" name="Fluxograma: Decisão 63">
                <a:extLst>
                  <a:ext uri="{FF2B5EF4-FFF2-40B4-BE49-F238E27FC236}">
                    <a16:creationId xmlns:a16="http://schemas.microsoft.com/office/drawing/2014/main" id="{D3EE4896-AB83-4974-BCA5-2C38CCE5CE57}"/>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F93F86CB-4F28-4321-9827-A6E32E9EFDF1}"/>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578D2E1A-5838-4828-A132-3A8128C87E66}"/>
                  </a:ext>
                </a:extLst>
              </p:cNvPr>
              <p:cNvSpPr/>
              <p:nvPr/>
            </p:nvSpPr>
            <p:spPr>
              <a:xfrm>
                <a:off x="113825" y="4014511"/>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0A4E590B-04F1-4BE5-9C55-9CCA0EF26C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8" name="Fluxograma: Decisão 67">
                <a:extLst>
                  <a:ext uri="{FF2B5EF4-FFF2-40B4-BE49-F238E27FC236}">
                    <a16:creationId xmlns:a16="http://schemas.microsoft.com/office/drawing/2014/main" id="{0D754185-21B2-43BB-9F19-2A0B194CA701}"/>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9" name="CaixaDeTexto 68">
                <a:extLst>
                  <a:ext uri="{FF2B5EF4-FFF2-40B4-BE49-F238E27FC236}">
                    <a16:creationId xmlns:a16="http://schemas.microsoft.com/office/drawing/2014/main" id="{FED93CE0-A020-4FF0-9B7F-CA0FEF9214FC}"/>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2" name="Retângulo 71">
            <a:extLst>
              <a:ext uri="{FF2B5EF4-FFF2-40B4-BE49-F238E27FC236}">
                <a16:creationId xmlns:a16="http://schemas.microsoft.com/office/drawing/2014/main" id="{A51B95CC-B5ED-4251-9938-0C81A8AAB23A}"/>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a:extLst>
              <a:ext uri="{FF2B5EF4-FFF2-40B4-BE49-F238E27FC236}">
                <a16:creationId xmlns:a16="http://schemas.microsoft.com/office/drawing/2014/main" id="{D94AE59E-811A-4011-980A-A3981900783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4" name="Imagem 73">
            <a:extLst>
              <a:ext uri="{FF2B5EF4-FFF2-40B4-BE49-F238E27FC236}">
                <a16:creationId xmlns:a16="http://schemas.microsoft.com/office/drawing/2014/main" id="{74DB0768-6780-4B06-9D17-CC6533DFEC67}"/>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5" name="Retângulo 74">
            <a:extLst>
              <a:ext uri="{FF2B5EF4-FFF2-40B4-BE49-F238E27FC236}">
                <a16:creationId xmlns:a16="http://schemas.microsoft.com/office/drawing/2014/main" id="{C0AD9E35-10CF-4460-900F-AC12DB8AE727}"/>
              </a:ext>
            </a:extLst>
          </p:cNvPr>
          <p:cNvSpPr/>
          <p:nvPr/>
        </p:nvSpPr>
        <p:spPr>
          <a:xfrm>
            <a:off x="2486716" y="628214"/>
            <a:ext cx="9722073" cy="979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6" name="CaixaDeTexto 75">
            <a:extLst>
              <a:ext uri="{FF2B5EF4-FFF2-40B4-BE49-F238E27FC236}">
                <a16:creationId xmlns:a16="http://schemas.microsoft.com/office/drawing/2014/main" id="{34AA56C7-CE8B-4EA7-A487-88FECAA5546A}"/>
              </a:ext>
            </a:extLst>
          </p:cNvPr>
          <p:cNvSpPr txBox="1"/>
          <p:nvPr/>
        </p:nvSpPr>
        <p:spPr>
          <a:xfrm>
            <a:off x="5696835" y="791138"/>
            <a:ext cx="284590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Metodologia</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2725436" y="4022704"/>
            <a:ext cx="9217573" cy="27454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Retângulo 33"/>
          <p:cNvSpPr/>
          <p:nvPr/>
        </p:nvSpPr>
        <p:spPr>
          <a:xfrm>
            <a:off x="3339847" y="6352214"/>
            <a:ext cx="8646075"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etângulo 32"/>
          <p:cNvSpPr/>
          <p:nvPr/>
        </p:nvSpPr>
        <p:spPr>
          <a:xfrm>
            <a:off x="3283029" y="4667432"/>
            <a:ext cx="8667097"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etângulo 31"/>
          <p:cNvSpPr/>
          <p:nvPr/>
        </p:nvSpPr>
        <p:spPr>
          <a:xfrm>
            <a:off x="3283031" y="3731260"/>
            <a:ext cx="8667096"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CaixaDeTexto 29"/>
          <p:cNvSpPr txBox="1"/>
          <p:nvPr/>
        </p:nvSpPr>
        <p:spPr>
          <a:xfrm>
            <a:off x="2804761" y="4090529"/>
            <a:ext cx="9014204" cy="2677656"/>
          </a:xfrm>
          <a:prstGeom prst="rect">
            <a:avLst/>
          </a:prstGeom>
          <a:noFill/>
        </p:spPr>
        <p:txBody>
          <a:bodyPr wrap="square" rtlCol="0">
            <a:spAutoFit/>
          </a:bodyPr>
          <a:lstStyle/>
          <a:p>
            <a:pPr marL="342900" indent="-342900" algn="just">
              <a:buFont typeface="Arial" panose="020B0604020202020204" pitchFamily="34" charset="0"/>
              <a:buChar char="•"/>
            </a:pPr>
            <a:r>
              <a:rPr lang="pt-BR" sz="2100" dirty="0"/>
              <a:t>Devido ao planejamento se constituir como a explicitação de intenções formativas que nem sempre se mostram efetivas num contexto real de aplicação. </a:t>
            </a:r>
          </a:p>
          <a:p>
            <a:pPr marL="342900" indent="-342900" algn="just">
              <a:buFont typeface="Arial" panose="020B0604020202020204" pitchFamily="34" charset="0"/>
              <a:buChar char="•"/>
            </a:pPr>
            <a:r>
              <a:rPr lang="pt-BR" sz="2100" dirty="0"/>
              <a:t>Devido à execução se caracterizar como a efetivação real de uma proposta formativa planejada, condicionada pelas situações específicas do contexto de desenvolvimento da proposta (ambiente físico, características dos alunos participantes, número de alunos participantes, tempo efetivo para o desenvolvimento do minicurso </a:t>
            </a:r>
            <a:r>
              <a:rPr lang="pt-BR" sz="2100" dirty="0" err="1"/>
              <a:t>etc</a:t>
            </a:r>
            <a:r>
              <a:rPr lang="pt-BR" sz="2100" dirty="0"/>
              <a:t>).</a:t>
            </a:r>
          </a:p>
        </p:txBody>
      </p:sp>
      <p:sp>
        <p:nvSpPr>
          <p:cNvPr id="35" name="CaixaDeTexto 34"/>
          <p:cNvSpPr txBox="1"/>
          <p:nvPr/>
        </p:nvSpPr>
        <p:spPr>
          <a:xfrm>
            <a:off x="2744581" y="1612762"/>
            <a:ext cx="9330689" cy="2246769"/>
          </a:xfrm>
          <a:prstGeom prst="rect">
            <a:avLst/>
          </a:prstGeom>
          <a:noFill/>
        </p:spPr>
        <p:txBody>
          <a:bodyPr wrap="square" rtlCol="0">
            <a:spAutoFit/>
          </a:bodyPr>
          <a:lstStyle/>
          <a:p>
            <a:pPr algn="just"/>
            <a:r>
              <a:rPr lang="pt-BR" sz="2800" dirty="0"/>
              <a:t>Por que foi feita a escolha de se analisar tanto o </a:t>
            </a:r>
            <a:r>
              <a:rPr lang="pt-BR" sz="2800" b="1" dirty="0">
                <a:solidFill>
                  <a:schemeClr val="tx2">
                    <a:lumMod val="60000"/>
                    <a:lumOff val="40000"/>
                  </a:schemeClr>
                </a:solidFill>
              </a:rPr>
              <a:t>planejamento</a:t>
            </a:r>
            <a:r>
              <a:rPr lang="pt-BR" sz="2800" dirty="0"/>
              <a:t> quanto à </a:t>
            </a:r>
            <a:r>
              <a:rPr lang="pt-BR" sz="2800" b="1" dirty="0">
                <a:solidFill>
                  <a:schemeClr val="tx2">
                    <a:lumMod val="60000"/>
                    <a:lumOff val="40000"/>
                  </a:schemeClr>
                </a:solidFill>
              </a:rPr>
              <a:t>execução </a:t>
            </a:r>
            <a:r>
              <a:rPr lang="pt-BR" sz="2800" dirty="0"/>
              <a:t>de atividades formativas, como também as </a:t>
            </a:r>
            <a:r>
              <a:rPr lang="pt-BR" sz="2800" b="1" dirty="0">
                <a:solidFill>
                  <a:schemeClr val="tx2">
                    <a:lumMod val="60000"/>
                    <a:lumOff val="40000"/>
                  </a:schemeClr>
                </a:solidFill>
              </a:rPr>
              <a:t>transcrições de entrevistas </a:t>
            </a:r>
            <a:r>
              <a:rPr lang="pt-BR" sz="2800" dirty="0"/>
              <a:t>com o </a:t>
            </a:r>
            <a:r>
              <a:rPr lang="pt-BR" sz="2800" b="1" dirty="0">
                <a:solidFill>
                  <a:schemeClr val="tx2">
                    <a:lumMod val="60000"/>
                    <a:lumOff val="40000"/>
                  </a:schemeClr>
                </a:solidFill>
              </a:rPr>
              <a:t>docente responsável </a:t>
            </a:r>
            <a:r>
              <a:rPr lang="pt-BR" sz="2800" dirty="0"/>
              <a:t>pela supervisão dos minicursos e os </a:t>
            </a:r>
            <a:r>
              <a:rPr lang="pt-BR" sz="2800" b="1" dirty="0">
                <a:solidFill>
                  <a:schemeClr val="tx2">
                    <a:lumMod val="60000"/>
                    <a:lumOff val="40000"/>
                  </a:schemeClr>
                </a:solidFill>
              </a:rPr>
              <a:t>licenciandos responsáveis </a:t>
            </a:r>
            <a:r>
              <a:rPr lang="pt-BR" sz="2800" dirty="0"/>
              <a:t>pelo planejamento e execução do minicurso?</a:t>
            </a:r>
          </a:p>
        </p:txBody>
      </p:sp>
      <p:grpSp>
        <p:nvGrpSpPr>
          <p:cNvPr id="31" name="Grupo 46">
            <a:extLst>
              <a:ext uri="{FF2B5EF4-FFF2-40B4-BE49-F238E27FC236}">
                <a16:creationId xmlns:a16="http://schemas.microsoft.com/office/drawing/2014/main" id="{0567637E-B4A1-4A7D-8953-6E737F8BEEFD}"/>
              </a:ext>
            </a:extLst>
          </p:cNvPr>
          <p:cNvGrpSpPr/>
          <p:nvPr/>
        </p:nvGrpSpPr>
        <p:grpSpPr>
          <a:xfrm>
            <a:off x="0" y="582524"/>
            <a:ext cx="2495600" cy="6275476"/>
            <a:chOff x="0" y="0"/>
            <a:chExt cx="2230515" cy="6858000"/>
          </a:xfrm>
        </p:grpSpPr>
        <p:grpSp>
          <p:nvGrpSpPr>
            <p:cNvPr id="37" name="Grupo 47">
              <a:extLst>
                <a:ext uri="{FF2B5EF4-FFF2-40B4-BE49-F238E27FC236}">
                  <a16:creationId xmlns:a16="http://schemas.microsoft.com/office/drawing/2014/main" id="{D10323F1-2FCD-44BF-8C2D-488418F913FE}"/>
                </a:ext>
              </a:extLst>
            </p:cNvPr>
            <p:cNvGrpSpPr/>
            <p:nvPr/>
          </p:nvGrpSpPr>
          <p:grpSpPr>
            <a:xfrm>
              <a:off x="0" y="0"/>
              <a:ext cx="2230515" cy="6858000"/>
              <a:chOff x="0" y="0"/>
              <a:chExt cx="2230515" cy="6858000"/>
            </a:xfrm>
          </p:grpSpPr>
          <p:sp>
            <p:nvSpPr>
              <p:cNvPr id="71" name="Retângulo 70">
                <a:extLst>
                  <a:ext uri="{FF2B5EF4-FFF2-40B4-BE49-F238E27FC236}">
                    <a16:creationId xmlns:a16="http://schemas.microsoft.com/office/drawing/2014/main" id="{508B8941-E4FE-4ADF-9EDC-3F2261BA91A8}"/>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Retângulo 71">
                <a:extLst>
                  <a:ext uri="{FF2B5EF4-FFF2-40B4-BE49-F238E27FC236}">
                    <a16:creationId xmlns:a16="http://schemas.microsoft.com/office/drawing/2014/main" id="{DE70DDBF-8A11-4FC6-B892-D5D48ACDA64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8" name="Grupo 48">
              <a:extLst>
                <a:ext uri="{FF2B5EF4-FFF2-40B4-BE49-F238E27FC236}">
                  <a16:creationId xmlns:a16="http://schemas.microsoft.com/office/drawing/2014/main" id="{16DE8491-58DF-4515-A648-D77198DF8DB6}"/>
                </a:ext>
              </a:extLst>
            </p:cNvPr>
            <p:cNvGrpSpPr/>
            <p:nvPr/>
          </p:nvGrpSpPr>
          <p:grpSpPr>
            <a:xfrm>
              <a:off x="75534" y="410445"/>
              <a:ext cx="2132035" cy="4746747"/>
              <a:chOff x="75534" y="410445"/>
              <a:chExt cx="2132035" cy="4746747"/>
            </a:xfrm>
          </p:grpSpPr>
          <p:sp>
            <p:nvSpPr>
              <p:cNvPr id="39" name="CaixaDeTexto 38">
                <a:extLst>
                  <a:ext uri="{FF2B5EF4-FFF2-40B4-BE49-F238E27FC236}">
                    <a16:creationId xmlns:a16="http://schemas.microsoft.com/office/drawing/2014/main" id="{796C9825-B38F-4EB8-969E-8BA0B8A42271}"/>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40" name="CaixaDeTexto 39">
                <a:extLst>
                  <a:ext uri="{FF2B5EF4-FFF2-40B4-BE49-F238E27FC236}">
                    <a16:creationId xmlns:a16="http://schemas.microsoft.com/office/drawing/2014/main" id="{40614814-FEDC-44BD-BD90-30DF4D10B046}"/>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41" name="CaixaDeTexto 40">
                <a:extLst>
                  <a:ext uri="{FF2B5EF4-FFF2-40B4-BE49-F238E27FC236}">
                    <a16:creationId xmlns:a16="http://schemas.microsoft.com/office/drawing/2014/main" id="{51730943-18FB-4445-A135-B2F5ABF5FB0A}"/>
                  </a:ext>
                </a:extLst>
              </p:cNvPr>
              <p:cNvSpPr txBox="1"/>
              <p:nvPr/>
            </p:nvSpPr>
            <p:spPr>
              <a:xfrm>
                <a:off x="364097" y="2205599"/>
                <a:ext cx="1627818"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2" name="CaixaDeTexto 41">
                <a:extLst>
                  <a:ext uri="{FF2B5EF4-FFF2-40B4-BE49-F238E27FC236}">
                    <a16:creationId xmlns:a16="http://schemas.microsoft.com/office/drawing/2014/main" id="{B95D2ECD-220F-4B09-A7B5-F2E4F55D86FD}"/>
                  </a:ext>
                </a:extLst>
              </p:cNvPr>
              <p:cNvSpPr txBox="1"/>
              <p:nvPr/>
            </p:nvSpPr>
            <p:spPr>
              <a:xfrm>
                <a:off x="364097" y="2693807"/>
                <a:ext cx="159727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3" name="CaixaDeTexto 42">
                <a:extLst>
                  <a:ext uri="{FF2B5EF4-FFF2-40B4-BE49-F238E27FC236}">
                    <a16:creationId xmlns:a16="http://schemas.microsoft.com/office/drawing/2014/main" id="{2C07557D-8274-4CF8-9615-66B8E11FBD41}"/>
                  </a:ext>
                </a:extLst>
              </p:cNvPr>
              <p:cNvSpPr txBox="1"/>
              <p:nvPr/>
            </p:nvSpPr>
            <p:spPr>
              <a:xfrm>
                <a:off x="364097" y="3215586"/>
                <a:ext cx="1843472" cy="584775"/>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61" name="CaixaDeTexto 60">
                <a:extLst>
                  <a:ext uri="{FF2B5EF4-FFF2-40B4-BE49-F238E27FC236}">
                    <a16:creationId xmlns:a16="http://schemas.microsoft.com/office/drawing/2014/main" id="{AF7D7C96-B28D-4624-A84D-3546B738E83B}"/>
                  </a:ext>
                </a:extLst>
              </p:cNvPr>
              <p:cNvSpPr txBox="1"/>
              <p:nvPr/>
            </p:nvSpPr>
            <p:spPr>
              <a:xfrm>
                <a:off x="364096" y="3924448"/>
                <a:ext cx="1627816" cy="369980"/>
              </a:xfrm>
              <a:prstGeom prst="rect">
                <a:avLst/>
              </a:prstGeom>
              <a:noFill/>
            </p:spPr>
            <p:txBody>
              <a:bodyPr wrap="square" rtlCol="0">
                <a:spAutoFit/>
              </a:bodyPr>
              <a:lstStyle/>
              <a:p>
                <a:r>
                  <a:rPr lang="pt-BR" sz="1600" b="1" dirty="0">
                    <a:solidFill>
                      <a:schemeClr val="tx2">
                        <a:lumMod val="50000"/>
                      </a:schemeClr>
                    </a:solidFill>
                    <a:effectLst>
                      <a:outerShdw blurRad="38100" dist="38100" dir="2700000" algn="tl">
                        <a:srgbClr val="000000">
                          <a:alpha val="43137"/>
                        </a:srgbClr>
                      </a:outerShdw>
                    </a:effectLst>
                  </a:rPr>
                  <a:t>Metodologia</a:t>
                </a:r>
              </a:p>
            </p:txBody>
          </p:sp>
          <p:sp>
            <p:nvSpPr>
              <p:cNvPr id="62" name="CaixaDeTexto 61">
                <a:extLst>
                  <a:ext uri="{FF2B5EF4-FFF2-40B4-BE49-F238E27FC236}">
                    <a16:creationId xmlns:a16="http://schemas.microsoft.com/office/drawing/2014/main" id="{51C9B911-8E19-48B6-A052-27C8E0158A0A}"/>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3" name="Fluxograma: Decisão 62">
                <a:extLst>
                  <a:ext uri="{FF2B5EF4-FFF2-40B4-BE49-F238E27FC236}">
                    <a16:creationId xmlns:a16="http://schemas.microsoft.com/office/drawing/2014/main" id="{D3131137-3E01-4A20-B3A6-50AFC5D55510}"/>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4" name="Fluxograma: Decisão 63">
                <a:extLst>
                  <a:ext uri="{FF2B5EF4-FFF2-40B4-BE49-F238E27FC236}">
                    <a16:creationId xmlns:a16="http://schemas.microsoft.com/office/drawing/2014/main" id="{01F81ADD-51EC-42D6-B544-83EF88744FA0}"/>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3ED0C0E6-9721-4531-B222-D44FBDB493C6}"/>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0BD8EEBD-B73E-4A37-BAD8-C0704DB0B78E}"/>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38DFB100-759A-4B57-ADDD-9BB2DAB4D3A0}"/>
                  </a:ext>
                </a:extLst>
              </p:cNvPr>
              <p:cNvSpPr/>
              <p:nvPr/>
            </p:nvSpPr>
            <p:spPr>
              <a:xfrm>
                <a:off x="113825" y="4014511"/>
                <a:ext cx="178675" cy="199697"/>
              </a:xfrm>
              <a:prstGeom prst="flowChartDecisi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8" name="Fluxograma: Decisão 67">
                <a:extLst>
                  <a:ext uri="{FF2B5EF4-FFF2-40B4-BE49-F238E27FC236}">
                    <a16:creationId xmlns:a16="http://schemas.microsoft.com/office/drawing/2014/main" id="{F58D7FE1-D716-4A4A-AEF9-B7C1165BB0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9" name="Fluxograma: Decisão 68">
                <a:extLst>
                  <a:ext uri="{FF2B5EF4-FFF2-40B4-BE49-F238E27FC236}">
                    <a16:creationId xmlns:a16="http://schemas.microsoft.com/office/drawing/2014/main" id="{ACF8E383-F1EB-458B-AC21-DEF8D712C19B}"/>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0" name="CaixaDeTexto 69">
                <a:extLst>
                  <a:ext uri="{FF2B5EF4-FFF2-40B4-BE49-F238E27FC236}">
                    <a16:creationId xmlns:a16="http://schemas.microsoft.com/office/drawing/2014/main" id="{9A8056B8-7DC7-4A6F-AB5B-7D951AF91D1A}"/>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3" name="Retângulo 72">
            <a:extLst>
              <a:ext uri="{FF2B5EF4-FFF2-40B4-BE49-F238E27FC236}">
                <a16:creationId xmlns:a16="http://schemas.microsoft.com/office/drawing/2014/main" id="{D42A4833-5D54-47E4-BCC5-BBED996C2674}"/>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etângulo 73">
            <a:extLst>
              <a:ext uri="{FF2B5EF4-FFF2-40B4-BE49-F238E27FC236}">
                <a16:creationId xmlns:a16="http://schemas.microsoft.com/office/drawing/2014/main" id="{12046D53-BBD1-40E9-A699-7CDE3CACD7EB}"/>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5" name="Imagem 74">
            <a:extLst>
              <a:ext uri="{FF2B5EF4-FFF2-40B4-BE49-F238E27FC236}">
                <a16:creationId xmlns:a16="http://schemas.microsoft.com/office/drawing/2014/main" id="{EB888FFE-4D68-4E9A-8C97-CA7C87B0A980}"/>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44" name="Retângulo 43">
            <a:extLst>
              <a:ext uri="{FF2B5EF4-FFF2-40B4-BE49-F238E27FC236}">
                <a16:creationId xmlns:a16="http://schemas.microsoft.com/office/drawing/2014/main" id="{86BF71CB-EBC8-4F9F-BCFB-2AA41DC6DC81}"/>
              </a:ext>
            </a:extLst>
          </p:cNvPr>
          <p:cNvSpPr/>
          <p:nvPr/>
        </p:nvSpPr>
        <p:spPr>
          <a:xfrm>
            <a:off x="2486716" y="628214"/>
            <a:ext cx="9722073" cy="979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CaixaDeTexto 44">
            <a:extLst>
              <a:ext uri="{FF2B5EF4-FFF2-40B4-BE49-F238E27FC236}">
                <a16:creationId xmlns:a16="http://schemas.microsoft.com/office/drawing/2014/main" id="{EAEC29BA-9E8D-4597-AF9B-35BA6A92A83D}"/>
              </a:ext>
            </a:extLst>
          </p:cNvPr>
          <p:cNvSpPr txBox="1"/>
          <p:nvPr/>
        </p:nvSpPr>
        <p:spPr>
          <a:xfrm>
            <a:off x="5696835" y="791138"/>
            <a:ext cx="284590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Metodologia</a:t>
            </a:r>
          </a:p>
        </p:txBody>
      </p:sp>
    </p:spTree>
    <p:extLst>
      <p:ext uri="{BB962C8B-B14F-4D97-AF65-F5344CB8AC3E}">
        <p14:creationId xmlns:p14="http://schemas.microsoft.com/office/powerpoint/2010/main" val="2112928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ixaDeTexto 38"/>
          <p:cNvSpPr txBox="1"/>
          <p:nvPr/>
        </p:nvSpPr>
        <p:spPr>
          <a:xfrm>
            <a:off x="2618547" y="1715098"/>
            <a:ext cx="9002485" cy="954107"/>
          </a:xfrm>
          <a:prstGeom prst="rect">
            <a:avLst/>
          </a:prstGeom>
          <a:noFill/>
        </p:spPr>
        <p:txBody>
          <a:bodyPr wrap="square" rtlCol="0">
            <a:spAutoFit/>
          </a:bodyPr>
          <a:lstStyle/>
          <a:p>
            <a:r>
              <a:rPr lang="pt-BR" sz="2800" dirty="0"/>
              <a:t>Qual será o procedimento metodológico adotado na análise dos elementos focalizados na pesquisa?</a:t>
            </a:r>
          </a:p>
        </p:txBody>
      </p:sp>
      <p:sp>
        <p:nvSpPr>
          <p:cNvPr id="40" name="CaixaDeTexto 39"/>
          <p:cNvSpPr txBox="1"/>
          <p:nvPr/>
        </p:nvSpPr>
        <p:spPr>
          <a:xfrm>
            <a:off x="2720452" y="2727406"/>
            <a:ext cx="9254599" cy="1631216"/>
          </a:xfrm>
          <a:prstGeom prst="rect">
            <a:avLst/>
          </a:prstGeom>
          <a:solidFill>
            <a:schemeClr val="accent4">
              <a:lumMod val="20000"/>
              <a:lumOff val="80000"/>
            </a:schemeClr>
          </a:solidFill>
        </p:spPr>
        <p:txBody>
          <a:bodyPr wrap="square" rtlCol="0">
            <a:spAutoFit/>
          </a:bodyPr>
          <a:lstStyle/>
          <a:p>
            <a:pPr algn="just"/>
            <a:r>
              <a:rPr lang="pt-BR" sz="2000" dirty="0"/>
              <a:t>Como procedimento metodológico será utilizada a análise do conteúdo proposta por </a:t>
            </a:r>
            <a:r>
              <a:rPr lang="pt-BR" sz="2000" dirty="0" err="1"/>
              <a:t>Bardin</a:t>
            </a:r>
            <a:r>
              <a:rPr lang="pt-BR" sz="2000" dirty="0"/>
              <a:t> (1991), compreendendo três fases: </a:t>
            </a:r>
          </a:p>
          <a:p>
            <a:pPr algn="just"/>
            <a:r>
              <a:rPr lang="pt-BR" sz="2000" dirty="0"/>
              <a:t>1) </a:t>
            </a:r>
            <a:r>
              <a:rPr lang="pt-BR" sz="2000" dirty="0" err="1"/>
              <a:t>pré-análise</a:t>
            </a:r>
            <a:r>
              <a:rPr lang="pt-BR" sz="2000" dirty="0"/>
              <a:t>; </a:t>
            </a:r>
          </a:p>
          <a:p>
            <a:pPr algn="just"/>
            <a:r>
              <a:rPr lang="pt-BR" sz="2000" dirty="0"/>
              <a:t>2) a exploração do material; </a:t>
            </a:r>
          </a:p>
          <a:p>
            <a:pPr algn="just"/>
            <a:r>
              <a:rPr lang="pt-BR" sz="2000" dirty="0"/>
              <a:t>3) o tratamento dos resultados, inferência e interpretação.</a:t>
            </a:r>
          </a:p>
        </p:txBody>
      </p:sp>
      <p:grpSp>
        <p:nvGrpSpPr>
          <p:cNvPr id="29" name="Grupo 46">
            <a:extLst>
              <a:ext uri="{FF2B5EF4-FFF2-40B4-BE49-F238E27FC236}">
                <a16:creationId xmlns:a16="http://schemas.microsoft.com/office/drawing/2014/main" id="{576D87BB-FCA3-453C-965A-6225812B21F5}"/>
              </a:ext>
            </a:extLst>
          </p:cNvPr>
          <p:cNvGrpSpPr/>
          <p:nvPr/>
        </p:nvGrpSpPr>
        <p:grpSpPr>
          <a:xfrm>
            <a:off x="0" y="582524"/>
            <a:ext cx="2495600" cy="6275476"/>
            <a:chOff x="0" y="0"/>
            <a:chExt cx="2230515" cy="6858000"/>
          </a:xfrm>
        </p:grpSpPr>
        <p:grpSp>
          <p:nvGrpSpPr>
            <p:cNvPr id="30" name="Grupo 47">
              <a:extLst>
                <a:ext uri="{FF2B5EF4-FFF2-40B4-BE49-F238E27FC236}">
                  <a16:creationId xmlns:a16="http://schemas.microsoft.com/office/drawing/2014/main" id="{71DE056C-C973-4E02-B2F2-8E9CEF8FF786}"/>
                </a:ext>
              </a:extLst>
            </p:cNvPr>
            <p:cNvGrpSpPr/>
            <p:nvPr/>
          </p:nvGrpSpPr>
          <p:grpSpPr>
            <a:xfrm>
              <a:off x="0" y="0"/>
              <a:ext cx="2230515" cy="6858000"/>
              <a:chOff x="0" y="0"/>
              <a:chExt cx="2230515" cy="6858000"/>
            </a:xfrm>
          </p:grpSpPr>
          <p:sp>
            <p:nvSpPr>
              <p:cNvPr id="70" name="Retângulo 69">
                <a:extLst>
                  <a:ext uri="{FF2B5EF4-FFF2-40B4-BE49-F238E27FC236}">
                    <a16:creationId xmlns:a16="http://schemas.microsoft.com/office/drawing/2014/main" id="{F7D38C03-7D3B-490B-8238-41D93D1D9E04}"/>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tângulo 70">
                <a:extLst>
                  <a:ext uri="{FF2B5EF4-FFF2-40B4-BE49-F238E27FC236}">
                    <a16:creationId xmlns:a16="http://schemas.microsoft.com/office/drawing/2014/main" id="{86A665A4-6C50-40A2-AD2B-6110DD01CA7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1" name="Grupo 48">
              <a:extLst>
                <a:ext uri="{FF2B5EF4-FFF2-40B4-BE49-F238E27FC236}">
                  <a16:creationId xmlns:a16="http://schemas.microsoft.com/office/drawing/2014/main" id="{F8DA7E3E-592A-421D-B6C9-27180C6273A1}"/>
                </a:ext>
              </a:extLst>
            </p:cNvPr>
            <p:cNvGrpSpPr/>
            <p:nvPr/>
          </p:nvGrpSpPr>
          <p:grpSpPr>
            <a:xfrm>
              <a:off x="75534" y="410445"/>
              <a:ext cx="2132035" cy="4746747"/>
              <a:chOff x="75534" y="410445"/>
              <a:chExt cx="2132035" cy="4746747"/>
            </a:xfrm>
          </p:grpSpPr>
          <p:sp>
            <p:nvSpPr>
              <p:cNvPr id="34" name="CaixaDeTexto 33">
                <a:extLst>
                  <a:ext uri="{FF2B5EF4-FFF2-40B4-BE49-F238E27FC236}">
                    <a16:creationId xmlns:a16="http://schemas.microsoft.com/office/drawing/2014/main" id="{BAC2440E-234D-417C-8AF1-10F0CDA87C17}"/>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36" name="CaixaDeTexto 35">
                <a:extLst>
                  <a:ext uri="{FF2B5EF4-FFF2-40B4-BE49-F238E27FC236}">
                    <a16:creationId xmlns:a16="http://schemas.microsoft.com/office/drawing/2014/main" id="{8B47C1BB-D093-436B-84B9-94BCA47E36B3}"/>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37" name="CaixaDeTexto 36">
                <a:extLst>
                  <a:ext uri="{FF2B5EF4-FFF2-40B4-BE49-F238E27FC236}">
                    <a16:creationId xmlns:a16="http://schemas.microsoft.com/office/drawing/2014/main" id="{E5B099D8-883F-475A-A2D9-C2B60135E627}"/>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1" name="CaixaDeTexto 40">
                <a:extLst>
                  <a:ext uri="{FF2B5EF4-FFF2-40B4-BE49-F238E27FC236}">
                    <a16:creationId xmlns:a16="http://schemas.microsoft.com/office/drawing/2014/main" id="{D6B9BF5D-5735-49D7-87A8-A93073365C9D}"/>
                  </a:ext>
                </a:extLst>
              </p:cNvPr>
              <p:cNvSpPr txBox="1"/>
              <p:nvPr/>
            </p:nvSpPr>
            <p:spPr>
              <a:xfrm>
                <a:off x="364097" y="2693807"/>
                <a:ext cx="159727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2" name="CaixaDeTexto 41">
                <a:extLst>
                  <a:ext uri="{FF2B5EF4-FFF2-40B4-BE49-F238E27FC236}">
                    <a16:creationId xmlns:a16="http://schemas.microsoft.com/office/drawing/2014/main" id="{9B997A9B-B679-418F-95D0-B91BF95205DD}"/>
                  </a:ext>
                </a:extLst>
              </p:cNvPr>
              <p:cNvSpPr txBox="1"/>
              <p:nvPr/>
            </p:nvSpPr>
            <p:spPr>
              <a:xfrm>
                <a:off x="364097" y="3215586"/>
                <a:ext cx="1843472" cy="639057"/>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3" name="CaixaDeTexto 42">
                <a:extLst>
                  <a:ext uri="{FF2B5EF4-FFF2-40B4-BE49-F238E27FC236}">
                    <a16:creationId xmlns:a16="http://schemas.microsoft.com/office/drawing/2014/main" id="{8D831DF4-AA51-416F-B513-28E022033F39}"/>
                  </a:ext>
                </a:extLst>
              </p:cNvPr>
              <p:cNvSpPr txBox="1"/>
              <p:nvPr/>
            </p:nvSpPr>
            <p:spPr>
              <a:xfrm>
                <a:off x="364096" y="3924448"/>
                <a:ext cx="1627816" cy="369980"/>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Metodologia</a:t>
                </a:r>
              </a:p>
            </p:txBody>
          </p:sp>
          <p:sp>
            <p:nvSpPr>
              <p:cNvPr id="61" name="CaixaDeTexto 60">
                <a:extLst>
                  <a:ext uri="{FF2B5EF4-FFF2-40B4-BE49-F238E27FC236}">
                    <a16:creationId xmlns:a16="http://schemas.microsoft.com/office/drawing/2014/main" id="{129D7B71-A236-4D0C-8877-D8FF4E3CB0D4}"/>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2" name="Fluxograma: Decisão 61">
                <a:extLst>
                  <a:ext uri="{FF2B5EF4-FFF2-40B4-BE49-F238E27FC236}">
                    <a16:creationId xmlns:a16="http://schemas.microsoft.com/office/drawing/2014/main" id="{440B8631-C2D6-4D0F-8FB5-DD3B79696524}"/>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3" name="Fluxograma: Decisão 62">
                <a:extLst>
                  <a:ext uri="{FF2B5EF4-FFF2-40B4-BE49-F238E27FC236}">
                    <a16:creationId xmlns:a16="http://schemas.microsoft.com/office/drawing/2014/main" id="{98A161E0-FDA3-4F56-9D91-656829B619BB}"/>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4" name="Fluxograma: Decisão 63">
                <a:extLst>
                  <a:ext uri="{FF2B5EF4-FFF2-40B4-BE49-F238E27FC236}">
                    <a16:creationId xmlns:a16="http://schemas.microsoft.com/office/drawing/2014/main" id="{D3EE4896-AB83-4974-BCA5-2C38CCE5CE57}"/>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F93F86CB-4F28-4321-9827-A6E32E9EFDF1}"/>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578D2E1A-5838-4828-A132-3A8128C87E66}"/>
                  </a:ext>
                </a:extLst>
              </p:cNvPr>
              <p:cNvSpPr/>
              <p:nvPr/>
            </p:nvSpPr>
            <p:spPr>
              <a:xfrm>
                <a:off x="113825" y="4014511"/>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0A4E590B-04F1-4BE5-9C55-9CCA0EF26C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8" name="Fluxograma: Decisão 67">
                <a:extLst>
                  <a:ext uri="{FF2B5EF4-FFF2-40B4-BE49-F238E27FC236}">
                    <a16:creationId xmlns:a16="http://schemas.microsoft.com/office/drawing/2014/main" id="{0D754185-21B2-43BB-9F19-2A0B194CA701}"/>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9" name="CaixaDeTexto 68">
                <a:extLst>
                  <a:ext uri="{FF2B5EF4-FFF2-40B4-BE49-F238E27FC236}">
                    <a16:creationId xmlns:a16="http://schemas.microsoft.com/office/drawing/2014/main" id="{FED93CE0-A020-4FF0-9B7F-CA0FEF9214FC}"/>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2" name="Retângulo 71">
            <a:extLst>
              <a:ext uri="{FF2B5EF4-FFF2-40B4-BE49-F238E27FC236}">
                <a16:creationId xmlns:a16="http://schemas.microsoft.com/office/drawing/2014/main" id="{A51B95CC-B5ED-4251-9938-0C81A8AAB23A}"/>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a:extLst>
              <a:ext uri="{FF2B5EF4-FFF2-40B4-BE49-F238E27FC236}">
                <a16:creationId xmlns:a16="http://schemas.microsoft.com/office/drawing/2014/main" id="{D94AE59E-811A-4011-980A-A3981900783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4" name="Imagem 73">
            <a:extLst>
              <a:ext uri="{FF2B5EF4-FFF2-40B4-BE49-F238E27FC236}">
                <a16:creationId xmlns:a16="http://schemas.microsoft.com/office/drawing/2014/main" id="{74DB0768-6780-4B06-9D17-CC6533DFEC67}"/>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5" name="Retângulo 74">
            <a:extLst>
              <a:ext uri="{FF2B5EF4-FFF2-40B4-BE49-F238E27FC236}">
                <a16:creationId xmlns:a16="http://schemas.microsoft.com/office/drawing/2014/main" id="{C0AD9E35-10CF-4460-900F-AC12DB8AE727}"/>
              </a:ext>
            </a:extLst>
          </p:cNvPr>
          <p:cNvSpPr/>
          <p:nvPr/>
        </p:nvSpPr>
        <p:spPr>
          <a:xfrm>
            <a:off x="2486716" y="628214"/>
            <a:ext cx="9722073" cy="979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6" name="CaixaDeTexto 75">
            <a:extLst>
              <a:ext uri="{FF2B5EF4-FFF2-40B4-BE49-F238E27FC236}">
                <a16:creationId xmlns:a16="http://schemas.microsoft.com/office/drawing/2014/main" id="{34AA56C7-CE8B-4EA7-A487-88FECAA5546A}"/>
              </a:ext>
            </a:extLst>
          </p:cNvPr>
          <p:cNvSpPr txBox="1"/>
          <p:nvPr/>
        </p:nvSpPr>
        <p:spPr>
          <a:xfrm>
            <a:off x="5696835" y="791138"/>
            <a:ext cx="284590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Metodologia</a:t>
            </a:r>
          </a:p>
        </p:txBody>
      </p:sp>
    </p:spTree>
    <p:extLst>
      <p:ext uri="{BB962C8B-B14F-4D97-AF65-F5344CB8AC3E}">
        <p14:creationId xmlns:p14="http://schemas.microsoft.com/office/powerpoint/2010/main" val="589230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46">
            <a:extLst>
              <a:ext uri="{FF2B5EF4-FFF2-40B4-BE49-F238E27FC236}">
                <a16:creationId xmlns:a16="http://schemas.microsoft.com/office/drawing/2014/main" id="{576D87BB-FCA3-453C-965A-6225812B21F5}"/>
              </a:ext>
            </a:extLst>
          </p:cNvPr>
          <p:cNvGrpSpPr/>
          <p:nvPr/>
        </p:nvGrpSpPr>
        <p:grpSpPr>
          <a:xfrm>
            <a:off x="0" y="582524"/>
            <a:ext cx="2495600" cy="6275476"/>
            <a:chOff x="0" y="0"/>
            <a:chExt cx="2230515" cy="6858000"/>
          </a:xfrm>
        </p:grpSpPr>
        <p:grpSp>
          <p:nvGrpSpPr>
            <p:cNvPr id="30" name="Grupo 47">
              <a:extLst>
                <a:ext uri="{FF2B5EF4-FFF2-40B4-BE49-F238E27FC236}">
                  <a16:creationId xmlns:a16="http://schemas.microsoft.com/office/drawing/2014/main" id="{71DE056C-C973-4E02-B2F2-8E9CEF8FF786}"/>
                </a:ext>
              </a:extLst>
            </p:cNvPr>
            <p:cNvGrpSpPr/>
            <p:nvPr/>
          </p:nvGrpSpPr>
          <p:grpSpPr>
            <a:xfrm>
              <a:off x="0" y="0"/>
              <a:ext cx="2230515" cy="6858000"/>
              <a:chOff x="0" y="0"/>
              <a:chExt cx="2230515" cy="6858000"/>
            </a:xfrm>
          </p:grpSpPr>
          <p:sp>
            <p:nvSpPr>
              <p:cNvPr id="70" name="Retângulo 69">
                <a:extLst>
                  <a:ext uri="{FF2B5EF4-FFF2-40B4-BE49-F238E27FC236}">
                    <a16:creationId xmlns:a16="http://schemas.microsoft.com/office/drawing/2014/main" id="{F7D38C03-7D3B-490B-8238-41D93D1D9E04}"/>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tângulo 70">
                <a:extLst>
                  <a:ext uri="{FF2B5EF4-FFF2-40B4-BE49-F238E27FC236}">
                    <a16:creationId xmlns:a16="http://schemas.microsoft.com/office/drawing/2014/main" id="{86A665A4-6C50-40A2-AD2B-6110DD01CA7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1" name="Grupo 48">
              <a:extLst>
                <a:ext uri="{FF2B5EF4-FFF2-40B4-BE49-F238E27FC236}">
                  <a16:creationId xmlns:a16="http://schemas.microsoft.com/office/drawing/2014/main" id="{F8DA7E3E-592A-421D-B6C9-27180C6273A1}"/>
                </a:ext>
              </a:extLst>
            </p:cNvPr>
            <p:cNvGrpSpPr/>
            <p:nvPr/>
          </p:nvGrpSpPr>
          <p:grpSpPr>
            <a:xfrm>
              <a:off x="75534" y="410445"/>
              <a:ext cx="2132035" cy="4746747"/>
              <a:chOff x="75534" y="410445"/>
              <a:chExt cx="2132035" cy="4746747"/>
            </a:xfrm>
          </p:grpSpPr>
          <p:sp>
            <p:nvSpPr>
              <p:cNvPr id="34" name="CaixaDeTexto 33">
                <a:extLst>
                  <a:ext uri="{FF2B5EF4-FFF2-40B4-BE49-F238E27FC236}">
                    <a16:creationId xmlns:a16="http://schemas.microsoft.com/office/drawing/2014/main" id="{BAC2440E-234D-417C-8AF1-10F0CDA87C17}"/>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36" name="CaixaDeTexto 35">
                <a:extLst>
                  <a:ext uri="{FF2B5EF4-FFF2-40B4-BE49-F238E27FC236}">
                    <a16:creationId xmlns:a16="http://schemas.microsoft.com/office/drawing/2014/main" id="{8B47C1BB-D093-436B-84B9-94BCA47E36B3}"/>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37" name="CaixaDeTexto 36">
                <a:extLst>
                  <a:ext uri="{FF2B5EF4-FFF2-40B4-BE49-F238E27FC236}">
                    <a16:creationId xmlns:a16="http://schemas.microsoft.com/office/drawing/2014/main" id="{E5B099D8-883F-475A-A2D9-C2B60135E627}"/>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1" name="CaixaDeTexto 40">
                <a:extLst>
                  <a:ext uri="{FF2B5EF4-FFF2-40B4-BE49-F238E27FC236}">
                    <a16:creationId xmlns:a16="http://schemas.microsoft.com/office/drawing/2014/main" id="{D6B9BF5D-5735-49D7-87A8-A93073365C9D}"/>
                  </a:ext>
                </a:extLst>
              </p:cNvPr>
              <p:cNvSpPr txBox="1"/>
              <p:nvPr/>
            </p:nvSpPr>
            <p:spPr>
              <a:xfrm>
                <a:off x="364097" y="2693807"/>
                <a:ext cx="159727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2" name="CaixaDeTexto 41">
                <a:extLst>
                  <a:ext uri="{FF2B5EF4-FFF2-40B4-BE49-F238E27FC236}">
                    <a16:creationId xmlns:a16="http://schemas.microsoft.com/office/drawing/2014/main" id="{9B997A9B-B679-418F-95D0-B91BF95205DD}"/>
                  </a:ext>
                </a:extLst>
              </p:cNvPr>
              <p:cNvSpPr txBox="1"/>
              <p:nvPr/>
            </p:nvSpPr>
            <p:spPr>
              <a:xfrm>
                <a:off x="364097" y="3215586"/>
                <a:ext cx="1843472" cy="639057"/>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3" name="CaixaDeTexto 42">
                <a:extLst>
                  <a:ext uri="{FF2B5EF4-FFF2-40B4-BE49-F238E27FC236}">
                    <a16:creationId xmlns:a16="http://schemas.microsoft.com/office/drawing/2014/main" id="{8D831DF4-AA51-416F-B513-28E022033F39}"/>
                  </a:ext>
                </a:extLst>
              </p:cNvPr>
              <p:cNvSpPr txBox="1"/>
              <p:nvPr/>
            </p:nvSpPr>
            <p:spPr>
              <a:xfrm>
                <a:off x="364096" y="3924448"/>
                <a:ext cx="1627816" cy="369980"/>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Metodologia</a:t>
                </a:r>
              </a:p>
            </p:txBody>
          </p:sp>
          <p:sp>
            <p:nvSpPr>
              <p:cNvPr id="61" name="CaixaDeTexto 60">
                <a:extLst>
                  <a:ext uri="{FF2B5EF4-FFF2-40B4-BE49-F238E27FC236}">
                    <a16:creationId xmlns:a16="http://schemas.microsoft.com/office/drawing/2014/main" id="{129D7B71-A236-4D0C-8877-D8FF4E3CB0D4}"/>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2" name="Fluxograma: Decisão 61">
                <a:extLst>
                  <a:ext uri="{FF2B5EF4-FFF2-40B4-BE49-F238E27FC236}">
                    <a16:creationId xmlns:a16="http://schemas.microsoft.com/office/drawing/2014/main" id="{440B8631-C2D6-4D0F-8FB5-DD3B79696524}"/>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3" name="Fluxograma: Decisão 62">
                <a:extLst>
                  <a:ext uri="{FF2B5EF4-FFF2-40B4-BE49-F238E27FC236}">
                    <a16:creationId xmlns:a16="http://schemas.microsoft.com/office/drawing/2014/main" id="{98A161E0-FDA3-4F56-9D91-656829B619BB}"/>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4" name="Fluxograma: Decisão 63">
                <a:extLst>
                  <a:ext uri="{FF2B5EF4-FFF2-40B4-BE49-F238E27FC236}">
                    <a16:creationId xmlns:a16="http://schemas.microsoft.com/office/drawing/2014/main" id="{D3EE4896-AB83-4974-BCA5-2C38CCE5CE57}"/>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F93F86CB-4F28-4321-9827-A6E32E9EFDF1}"/>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578D2E1A-5838-4828-A132-3A8128C87E66}"/>
                  </a:ext>
                </a:extLst>
              </p:cNvPr>
              <p:cNvSpPr/>
              <p:nvPr/>
            </p:nvSpPr>
            <p:spPr>
              <a:xfrm>
                <a:off x="113825" y="4014511"/>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0A4E590B-04F1-4BE5-9C55-9CCA0EF26C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8" name="Fluxograma: Decisão 67">
                <a:extLst>
                  <a:ext uri="{FF2B5EF4-FFF2-40B4-BE49-F238E27FC236}">
                    <a16:creationId xmlns:a16="http://schemas.microsoft.com/office/drawing/2014/main" id="{0D754185-21B2-43BB-9F19-2A0B194CA701}"/>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9" name="CaixaDeTexto 68">
                <a:extLst>
                  <a:ext uri="{FF2B5EF4-FFF2-40B4-BE49-F238E27FC236}">
                    <a16:creationId xmlns:a16="http://schemas.microsoft.com/office/drawing/2014/main" id="{FED93CE0-A020-4FF0-9B7F-CA0FEF9214FC}"/>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2" name="Retângulo 71">
            <a:extLst>
              <a:ext uri="{FF2B5EF4-FFF2-40B4-BE49-F238E27FC236}">
                <a16:creationId xmlns:a16="http://schemas.microsoft.com/office/drawing/2014/main" id="{A51B95CC-B5ED-4251-9938-0C81A8AAB23A}"/>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a:extLst>
              <a:ext uri="{FF2B5EF4-FFF2-40B4-BE49-F238E27FC236}">
                <a16:creationId xmlns:a16="http://schemas.microsoft.com/office/drawing/2014/main" id="{D94AE59E-811A-4011-980A-A3981900783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4" name="Imagem 73">
            <a:extLst>
              <a:ext uri="{FF2B5EF4-FFF2-40B4-BE49-F238E27FC236}">
                <a16:creationId xmlns:a16="http://schemas.microsoft.com/office/drawing/2014/main" id="{74DB0768-6780-4B06-9D17-CC6533DFEC67}"/>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5" name="Retângulo 74">
            <a:extLst>
              <a:ext uri="{FF2B5EF4-FFF2-40B4-BE49-F238E27FC236}">
                <a16:creationId xmlns:a16="http://schemas.microsoft.com/office/drawing/2014/main" id="{C0AD9E35-10CF-4460-900F-AC12DB8AE727}"/>
              </a:ext>
            </a:extLst>
          </p:cNvPr>
          <p:cNvSpPr/>
          <p:nvPr/>
        </p:nvSpPr>
        <p:spPr>
          <a:xfrm>
            <a:off x="2486716" y="628214"/>
            <a:ext cx="9722073" cy="979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6" name="CaixaDeTexto 75">
            <a:extLst>
              <a:ext uri="{FF2B5EF4-FFF2-40B4-BE49-F238E27FC236}">
                <a16:creationId xmlns:a16="http://schemas.microsoft.com/office/drawing/2014/main" id="{34AA56C7-CE8B-4EA7-A487-88FECAA5546A}"/>
              </a:ext>
            </a:extLst>
          </p:cNvPr>
          <p:cNvSpPr txBox="1"/>
          <p:nvPr/>
        </p:nvSpPr>
        <p:spPr>
          <a:xfrm>
            <a:off x="5696835" y="791138"/>
            <a:ext cx="284590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Metodologia</a:t>
            </a:r>
          </a:p>
        </p:txBody>
      </p:sp>
      <p:sp>
        <p:nvSpPr>
          <p:cNvPr id="50" name="CaixaDeTexto 49">
            <a:extLst>
              <a:ext uri="{FF2B5EF4-FFF2-40B4-BE49-F238E27FC236}">
                <a16:creationId xmlns:a16="http://schemas.microsoft.com/office/drawing/2014/main" id="{F830410B-86B9-4B29-8F0C-2EE2A7F3D2E2}"/>
              </a:ext>
            </a:extLst>
          </p:cNvPr>
          <p:cNvSpPr txBox="1"/>
          <p:nvPr/>
        </p:nvSpPr>
        <p:spPr>
          <a:xfrm>
            <a:off x="2710139" y="1607928"/>
            <a:ext cx="9002485" cy="523220"/>
          </a:xfrm>
          <a:prstGeom prst="rect">
            <a:avLst/>
          </a:prstGeom>
          <a:noFill/>
        </p:spPr>
        <p:txBody>
          <a:bodyPr wrap="square" rtlCol="0">
            <a:spAutoFit/>
          </a:bodyPr>
          <a:lstStyle/>
          <a:p>
            <a:r>
              <a:rPr lang="pt-BR" sz="2800" dirty="0"/>
              <a:t>1) </a:t>
            </a:r>
            <a:r>
              <a:rPr lang="pt-BR" sz="2800" dirty="0" err="1"/>
              <a:t>Pré-análise</a:t>
            </a:r>
            <a:endParaRPr lang="pt-BR" sz="2800" dirty="0"/>
          </a:p>
        </p:txBody>
      </p:sp>
      <p:sp>
        <p:nvSpPr>
          <p:cNvPr id="2" name="Retângulo 1">
            <a:extLst>
              <a:ext uri="{FF2B5EF4-FFF2-40B4-BE49-F238E27FC236}">
                <a16:creationId xmlns:a16="http://schemas.microsoft.com/office/drawing/2014/main" id="{0DB39F0A-2EDF-47C0-82BF-415F965DAF60}"/>
              </a:ext>
            </a:extLst>
          </p:cNvPr>
          <p:cNvSpPr/>
          <p:nvPr/>
        </p:nvSpPr>
        <p:spPr>
          <a:xfrm>
            <a:off x="911424" y="2202127"/>
            <a:ext cx="10993052" cy="2956066"/>
          </a:xfrm>
          <a:prstGeom prst="rect">
            <a:avLst/>
          </a:prstGeom>
        </p:spPr>
        <p:txBody>
          <a:bodyPr wrap="square">
            <a:spAutoFit/>
          </a:bodyPr>
          <a:lstStyle/>
          <a:p>
            <a:pPr marL="2070735" marR="88900" algn="just">
              <a:lnSpc>
                <a:spcPct val="150000"/>
              </a:lnSpc>
              <a:spcBef>
                <a:spcPts val="1200"/>
              </a:spcBef>
              <a:spcAft>
                <a:spcPts val="0"/>
              </a:spcAft>
            </a:pPr>
            <a:r>
              <a:rPr lang="pt-BR" i="1" dirty="0">
                <a:latin typeface="Arial" panose="020B0604020202020204" pitchFamily="34" charset="0"/>
                <a:ea typeface="Times New Roman" panose="02020603050405020304" pitchFamily="18" charset="0"/>
                <a:cs typeface="Arial" panose="020B0604020202020204" pitchFamily="34" charset="0"/>
              </a:rPr>
              <a:t>“(...) é a fase de organização propriamente dita. Corresponde a um período de intuições, mas, tem por objetivo tornarem operacionais e sistematizar as ideias iniciais, de maneira a conduzir a um esquema preciso do desenvolvimento das operações sucessivas, num plano de análise. Esta primeira fase, de modo geral, tem triplo objetivo, a saber, a escolha dos documentos a serem submetidos a análise, a formulação das hipóteses e dos objetivos e a elaboração de indicadores que fundamentem a interpretação final”. (BARDIN, 1991, p.95)</a:t>
            </a:r>
            <a:endParaRPr lang="pt-BR"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8636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46">
            <a:extLst>
              <a:ext uri="{FF2B5EF4-FFF2-40B4-BE49-F238E27FC236}">
                <a16:creationId xmlns:a16="http://schemas.microsoft.com/office/drawing/2014/main" id="{576D87BB-FCA3-453C-965A-6225812B21F5}"/>
              </a:ext>
            </a:extLst>
          </p:cNvPr>
          <p:cNvGrpSpPr/>
          <p:nvPr/>
        </p:nvGrpSpPr>
        <p:grpSpPr>
          <a:xfrm>
            <a:off x="0" y="582524"/>
            <a:ext cx="2495600" cy="6275476"/>
            <a:chOff x="0" y="0"/>
            <a:chExt cx="2230515" cy="6858000"/>
          </a:xfrm>
        </p:grpSpPr>
        <p:grpSp>
          <p:nvGrpSpPr>
            <p:cNvPr id="30" name="Grupo 47">
              <a:extLst>
                <a:ext uri="{FF2B5EF4-FFF2-40B4-BE49-F238E27FC236}">
                  <a16:creationId xmlns:a16="http://schemas.microsoft.com/office/drawing/2014/main" id="{71DE056C-C973-4E02-B2F2-8E9CEF8FF786}"/>
                </a:ext>
              </a:extLst>
            </p:cNvPr>
            <p:cNvGrpSpPr/>
            <p:nvPr/>
          </p:nvGrpSpPr>
          <p:grpSpPr>
            <a:xfrm>
              <a:off x="0" y="0"/>
              <a:ext cx="2230515" cy="6858000"/>
              <a:chOff x="0" y="0"/>
              <a:chExt cx="2230515" cy="6858000"/>
            </a:xfrm>
          </p:grpSpPr>
          <p:sp>
            <p:nvSpPr>
              <p:cNvPr id="70" name="Retângulo 69">
                <a:extLst>
                  <a:ext uri="{FF2B5EF4-FFF2-40B4-BE49-F238E27FC236}">
                    <a16:creationId xmlns:a16="http://schemas.microsoft.com/office/drawing/2014/main" id="{F7D38C03-7D3B-490B-8238-41D93D1D9E04}"/>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tângulo 70">
                <a:extLst>
                  <a:ext uri="{FF2B5EF4-FFF2-40B4-BE49-F238E27FC236}">
                    <a16:creationId xmlns:a16="http://schemas.microsoft.com/office/drawing/2014/main" id="{86A665A4-6C50-40A2-AD2B-6110DD01CA7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1" name="Grupo 48">
              <a:extLst>
                <a:ext uri="{FF2B5EF4-FFF2-40B4-BE49-F238E27FC236}">
                  <a16:creationId xmlns:a16="http://schemas.microsoft.com/office/drawing/2014/main" id="{F8DA7E3E-592A-421D-B6C9-27180C6273A1}"/>
                </a:ext>
              </a:extLst>
            </p:cNvPr>
            <p:cNvGrpSpPr/>
            <p:nvPr/>
          </p:nvGrpSpPr>
          <p:grpSpPr>
            <a:xfrm>
              <a:off x="75534" y="410445"/>
              <a:ext cx="2132035" cy="4746747"/>
              <a:chOff x="75534" y="410445"/>
              <a:chExt cx="2132035" cy="4746747"/>
            </a:xfrm>
          </p:grpSpPr>
          <p:sp>
            <p:nvSpPr>
              <p:cNvPr id="34" name="CaixaDeTexto 33">
                <a:extLst>
                  <a:ext uri="{FF2B5EF4-FFF2-40B4-BE49-F238E27FC236}">
                    <a16:creationId xmlns:a16="http://schemas.microsoft.com/office/drawing/2014/main" id="{BAC2440E-234D-417C-8AF1-10F0CDA87C17}"/>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36" name="CaixaDeTexto 35">
                <a:extLst>
                  <a:ext uri="{FF2B5EF4-FFF2-40B4-BE49-F238E27FC236}">
                    <a16:creationId xmlns:a16="http://schemas.microsoft.com/office/drawing/2014/main" id="{8B47C1BB-D093-436B-84B9-94BCA47E36B3}"/>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37" name="CaixaDeTexto 36">
                <a:extLst>
                  <a:ext uri="{FF2B5EF4-FFF2-40B4-BE49-F238E27FC236}">
                    <a16:creationId xmlns:a16="http://schemas.microsoft.com/office/drawing/2014/main" id="{E5B099D8-883F-475A-A2D9-C2B60135E627}"/>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1" name="CaixaDeTexto 40">
                <a:extLst>
                  <a:ext uri="{FF2B5EF4-FFF2-40B4-BE49-F238E27FC236}">
                    <a16:creationId xmlns:a16="http://schemas.microsoft.com/office/drawing/2014/main" id="{D6B9BF5D-5735-49D7-87A8-A93073365C9D}"/>
                  </a:ext>
                </a:extLst>
              </p:cNvPr>
              <p:cNvSpPr txBox="1"/>
              <p:nvPr/>
            </p:nvSpPr>
            <p:spPr>
              <a:xfrm>
                <a:off x="364097" y="2693807"/>
                <a:ext cx="159727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2" name="CaixaDeTexto 41">
                <a:extLst>
                  <a:ext uri="{FF2B5EF4-FFF2-40B4-BE49-F238E27FC236}">
                    <a16:creationId xmlns:a16="http://schemas.microsoft.com/office/drawing/2014/main" id="{9B997A9B-B679-418F-95D0-B91BF95205DD}"/>
                  </a:ext>
                </a:extLst>
              </p:cNvPr>
              <p:cNvSpPr txBox="1"/>
              <p:nvPr/>
            </p:nvSpPr>
            <p:spPr>
              <a:xfrm>
                <a:off x="364097" y="3215586"/>
                <a:ext cx="1843472" cy="639057"/>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3" name="CaixaDeTexto 42">
                <a:extLst>
                  <a:ext uri="{FF2B5EF4-FFF2-40B4-BE49-F238E27FC236}">
                    <a16:creationId xmlns:a16="http://schemas.microsoft.com/office/drawing/2014/main" id="{8D831DF4-AA51-416F-B513-28E022033F39}"/>
                  </a:ext>
                </a:extLst>
              </p:cNvPr>
              <p:cNvSpPr txBox="1"/>
              <p:nvPr/>
            </p:nvSpPr>
            <p:spPr>
              <a:xfrm>
                <a:off x="364096" y="3924448"/>
                <a:ext cx="1627816" cy="369980"/>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Metodologia</a:t>
                </a:r>
              </a:p>
            </p:txBody>
          </p:sp>
          <p:sp>
            <p:nvSpPr>
              <p:cNvPr id="61" name="CaixaDeTexto 60">
                <a:extLst>
                  <a:ext uri="{FF2B5EF4-FFF2-40B4-BE49-F238E27FC236}">
                    <a16:creationId xmlns:a16="http://schemas.microsoft.com/office/drawing/2014/main" id="{129D7B71-A236-4D0C-8877-D8FF4E3CB0D4}"/>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2" name="Fluxograma: Decisão 61">
                <a:extLst>
                  <a:ext uri="{FF2B5EF4-FFF2-40B4-BE49-F238E27FC236}">
                    <a16:creationId xmlns:a16="http://schemas.microsoft.com/office/drawing/2014/main" id="{440B8631-C2D6-4D0F-8FB5-DD3B79696524}"/>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3" name="Fluxograma: Decisão 62">
                <a:extLst>
                  <a:ext uri="{FF2B5EF4-FFF2-40B4-BE49-F238E27FC236}">
                    <a16:creationId xmlns:a16="http://schemas.microsoft.com/office/drawing/2014/main" id="{98A161E0-FDA3-4F56-9D91-656829B619BB}"/>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4" name="Fluxograma: Decisão 63">
                <a:extLst>
                  <a:ext uri="{FF2B5EF4-FFF2-40B4-BE49-F238E27FC236}">
                    <a16:creationId xmlns:a16="http://schemas.microsoft.com/office/drawing/2014/main" id="{D3EE4896-AB83-4974-BCA5-2C38CCE5CE57}"/>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F93F86CB-4F28-4321-9827-A6E32E9EFDF1}"/>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578D2E1A-5838-4828-A132-3A8128C87E66}"/>
                  </a:ext>
                </a:extLst>
              </p:cNvPr>
              <p:cNvSpPr/>
              <p:nvPr/>
            </p:nvSpPr>
            <p:spPr>
              <a:xfrm>
                <a:off x="113825" y="4014511"/>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0A4E590B-04F1-4BE5-9C55-9CCA0EF26C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8" name="Fluxograma: Decisão 67">
                <a:extLst>
                  <a:ext uri="{FF2B5EF4-FFF2-40B4-BE49-F238E27FC236}">
                    <a16:creationId xmlns:a16="http://schemas.microsoft.com/office/drawing/2014/main" id="{0D754185-21B2-43BB-9F19-2A0B194CA701}"/>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9" name="CaixaDeTexto 68">
                <a:extLst>
                  <a:ext uri="{FF2B5EF4-FFF2-40B4-BE49-F238E27FC236}">
                    <a16:creationId xmlns:a16="http://schemas.microsoft.com/office/drawing/2014/main" id="{FED93CE0-A020-4FF0-9B7F-CA0FEF9214FC}"/>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2" name="Retângulo 71">
            <a:extLst>
              <a:ext uri="{FF2B5EF4-FFF2-40B4-BE49-F238E27FC236}">
                <a16:creationId xmlns:a16="http://schemas.microsoft.com/office/drawing/2014/main" id="{A51B95CC-B5ED-4251-9938-0C81A8AAB23A}"/>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a:extLst>
              <a:ext uri="{FF2B5EF4-FFF2-40B4-BE49-F238E27FC236}">
                <a16:creationId xmlns:a16="http://schemas.microsoft.com/office/drawing/2014/main" id="{D94AE59E-811A-4011-980A-A3981900783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4" name="Imagem 73">
            <a:extLst>
              <a:ext uri="{FF2B5EF4-FFF2-40B4-BE49-F238E27FC236}">
                <a16:creationId xmlns:a16="http://schemas.microsoft.com/office/drawing/2014/main" id="{74DB0768-6780-4B06-9D17-CC6533DFEC67}"/>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5" name="Retângulo 74">
            <a:extLst>
              <a:ext uri="{FF2B5EF4-FFF2-40B4-BE49-F238E27FC236}">
                <a16:creationId xmlns:a16="http://schemas.microsoft.com/office/drawing/2014/main" id="{C0AD9E35-10CF-4460-900F-AC12DB8AE727}"/>
              </a:ext>
            </a:extLst>
          </p:cNvPr>
          <p:cNvSpPr/>
          <p:nvPr/>
        </p:nvSpPr>
        <p:spPr>
          <a:xfrm>
            <a:off x="2486716" y="628214"/>
            <a:ext cx="9722073" cy="979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6" name="CaixaDeTexto 75">
            <a:extLst>
              <a:ext uri="{FF2B5EF4-FFF2-40B4-BE49-F238E27FC236}">
                <a16:creationId xmlns:a16="http://schemas.microsoft.com/office/drawing/2014/main" id="{34AA56C7-CE8B-4EA7-A487-88FECAA5546A}"/>
              </a:ext>
            </a:extLst>
          </p:cNvPr>
          <p:cNvSpPr txBox="1"/>
          <p:nvPr/>
        </p:nvSpPr>
        <p:spPr>
          <a:xfrm>
            <a:off x="5696835" y="791138"/>
            <a:ext cx="284590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Metodologia</a:t>
            </a:r>
          </a:p>
        </p:txBody>
      </p:sp>
      <p:sp>
        <p:nvSpPr>
          <p:cNvPr id="50" name="CaixaDeTexto 49">
            <a:extLst>
              <a:ext uri="{FF2B5EF4-FFF2-40B4-BE49-F238E27FC236}">
                <a16:creationId xmlns:a16="http://schemas.microsoft.com/office/drawing/2014/main" id="{F830410B-86B9-4B29-8F0C-2EE2A7F3D2E2}"/>
              </a:ext>
            </a:extLst>
          </p:cNvPr>
          <p:cNvSpPr txBox="1"/>
          <p:nvPr/>
        </p:nvSpPr>
        <p:spPr>
          <a:xfrm>
            <a:off x="2711624" y="1607928"/>
            <a:ext cx="9002485" cy="523220"/>
          </a:xfrm>
          <a:prstGeom prst="rect">
            <a:avLst/>
          </a:prstGeom>
          <a:noFill/>
        </p:spPr>
        <p:txBody>
          <a:bodyPr wrap="square" rtlCol="0">
            <a:spAutoFit/>
          </a:bodyPr>
          <a:lstStyle/>
          <a:p>
            <a:r>
              <a:rPr lang="pt-BR" sz="2800" dirty="0"/>
              <a:t>1) </a:t>
            </a:r>
            <a:r>
              <a:rPr lang="pt-BR" sz="2800" dirty="0" err="1"/>
              <a:t>Pré-análise</a:t>
            </a:r>
            <a:endParaRPr lang="pt-BR" sz="2800" dirty="0"/>
          </a:p>
        </p:txBody>
      </p:sp>
      <p:sp>
        <p:nvSpPr>
          <p:cNvPr id="32" name="CaixaDeTexto 31">
            <a:extLst>
              <a:ext uri="{FF2B5EF4-FFF2-40B4-BE49-F238E27FC236}">
                <a16:creationId xmlns:a16="http://schemas.microsoft.com/office/drawing/2014/main" id="{30F1D6CA-9FC2-40D0-80EF-65F973DBE26A}"/>
              </a:ext>
            </a:extLst>
          </p:cNvPr>
          <p:cNvSpPr txBox="1"/>
          <p:nvPr/>
        </p:nvSpPr>
        <p:spPr>
          <a:xfrm>
            <a:off x="2855851" y="2186378"/>
            <a:ext cx="8621376" cy="4616648"/>
          </a:xfrm>
          <a:prstGeom prst="rect">
            <a:avLst/>
          </a:prstGeom>
          <a:noFill/>
        </p:spPr>
        <p:txBody>
          <a:bodyPr wrap="square" rtlCol="0">
            <a:spAutoFit/>
          </a:bodyPr>
          <a:lstStyle/>
          <a:p>
            <a:pPr algn="just"/>
            <a:r>
              <a:rPr lang="pt-BR" sz="2100" dirty="0"/>
              <a:t>Essa primeira leitura das sequências didáticas, bem como o primeiro contato com a transcrição de trechos dos registros de vídeo de aplicação dessas sequências e das transcrições de entrevistas com o docente responsável pela supervisão dos minicursos e dos licenciandos responsáveis pelo planejamento e execução dos minicursos podem ser caracterizadas como “flutuante”, tal como designada por </a:t>
            </a:r>
            <a:r>
              <a:rPr lang="pt-BR" sz="2100" dirty="0" err="1"/>
              <a:t>Bardin</a:t>
            </a:r>
            <a:r>
              <a:rPr lang="pt-BR" sz="2100" dirty="0"/>
              <a:t>, isto é, realizadas com o objetivo de “estabelecer contato com os documentos a analisar” e de “conhecer o texto, deixando-se invadir por impressões e orientações”. (BARDIN, 1991, p. 96). No caso específico das entrevistas, poderão ser percebidas intenções (explicitadas ou não nas sequências didáticas) e que podem ou não aparecer na aplicação da mesma, dependendo da capacidade dos licenciandos em desenvolvê-las de forma efetiva (considerando que ainda estão em fase de formação e ainda possuem pouco repertório prático como professor), como também de aspectos contextuais no momento da apresentação do minicurso.</a:t>
            </a:r>
            <a:endParaRPr lang="pt-BR" sz="2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648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46">
            <a:extLst>
              <a:ext uri="{FF2B5EF4-FFF2-40B4-BE49-F238E27FC236}">
                <a16:creationId xmlns:a16="http://schemas.microsoft.com/office/drawing/2014/main" id="{576D87BB-FCA3-453C-965A-6225812B21F5}"/>
              </a:ext>
            </a:extLst>
          </p:cNvPr>
          <p:cNvGrpSpPr/>
          <p:nvPr/>
        </p:nvGrpSpPr>
        <p:grpSpPr>
          <a:xfrm>
            <a:off x="0" y="582524"/>
            <a:ext cx="2495600" cy="6275476"/>
            <a:chOff x="0" y="0"/>
            <a:chExt cx="2230515" cy="6858000"/>
          </a:xfrm>
        </p:grpSpPr>
        <p:grpSp>
          <p:nvGrpSpPr>
            <p:cNvPr id="30" name="Grupo 47">
              <a:extLst>
                <a:ext uri="{FF2B5EF4-FFF2-40B4-BE49-F238E27FC236}">
                  <a16:creationId xmlns:a16="http://schemas.microsoft.com/office/drawing/2014/main" id="{71DE056C-C973-4E02-B2F2-8E9CEF8FF786}"/>
                </a:ext>
              </a:extLst>
            </p:cNvPr>
            <p:cNvGrpSpPr/>
            <p:nvPr/>
          </p:nvGrpSpPr>
          <p:grpSpPr>
            <a:xfrm>
              <a:off x="0" y="0"/>
              <a:ext cx="2230515" cy="6858000"/>
              <a:chOff x="0" y="0"/>
              <a:chExt cx="2230515" cy="6858000"/>
            </a:xfrm>
          </p:grpSpPr>
          <p:sp>
            <p:nvSpPr>
              <p:cNvPr id="70" name="Retângulo 69">
                <a:extLst>
                  <a:ext uri="{FF2B5EF4-FFF2-40B4-BE49-F238E27FC236}">
                    <a16:creationId xmlns:a16="http://schemas.microsoft.com/office/drawing/2014/main" id="{F7D38C03-7D3B-490B-8238-41D93D1D9E04}"/>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tângulo 70">
                <a:extLst>
                  <a:ext uri="{FF2B5EF4-FFF2-40B4-BE49-F238E27FC236}">
                    <a16:creationId xmlns:a16="http://schemas.microsoft.com/office/drawing/2014/main" id="{86A665A4-6C50-40A2-AD2B-6110DD01CA7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1" name="Grupo 48">
              <a:extLst>
                <a:ext uri="{FF2B5EF4-FFF2-40B4-BE49-F238E27FC236}">
                  <a16:creationId xmlns:a16="http://schemas.microsoft.com/office/drawing/2014/main" id="{F8DA7E3E-592A-421D-B6C9-27180C6273A1}"/>
                </a:ext>
              </a:extLst>
            </p:cNvPr>
            <p:cNvGrpSpPr/>
            <p:nvPr/>
          </p:nvGrpSpPr>
          <p:grpSpPr>
            <a:xfrm>
              <a:off x="75534" y="410445"/>
              <a:ext cx="2132035" cy="4746747"/>
              <a:chOff x="75534" y="410445"/>
              <a:chExt cx="2132035" cy="4746747"/>
            </a:xfrm>
          </p:grpSpPr>
          <p:sp>
            <p:nvSpPr>
              <p:cNvPr id="34" name="CaixaDeTexto 33">
                <a:extLst>
                  <a:ext uri="{FF2B5EF4-FFF2-40B4-BE49-F238E27FC236}">
                    <a16:creationId xmlns:a16="http://schemas.microsoft.com/office/drawing/2014/main" id="{BAC2440E-234D-417C-8AF1-10F0CDA87C17}"/>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36" name="CaixaDeTexto 35">
                <a:extLst>
                  <a:ext uri="{FF2B5EF4-FFF2-40B4-BE49-F238E27FC236}">
                    <a16:creationId xmlns:a16="http://schemas.microsoft.com/office/drawing/2014/main" id="{8B47C1BB-D093-436B-84B9-94BCA47E36B3}"/>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37" name="CaixaDeTexto 36">
                <a:extLst>
                  <a:ext uri="{FF2B5EF4-FFF2-40B4-BE49-F238E27FC236}">
                    <a16:creationId xmlns:a16="http://schemas.microsoft.com/office/drawing/2014/main" id="{E5B099D8-883F-475A-A2D9-C2B60135E627}"/>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1" name="CaixaDeTexto 40">
                <a:extLst>
                  <a:ext uri="{FF2B5EF4-FFF2-40B4-BE49-F238E27FC236}">
                    <a16:creationId xmlns:a16="http://schemas.microsoft.com/office/drawing/2014/main" id="{D6B9BF5D-5735-49D7-87A8-A93073365C9D}"/>
                  </a:ext>
                </a:extLst>
              </p:cNvPr>
              <p:cNvSpPr txBox="1"/>
              <p:nvPr/>
            </p:nvSpPr>
            <p:spPr>
              <a:xfrm>
                <a:off x="364097" y="2693807"/>
                <a:ext cx="159727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2" name="CaixaDeTexto 41">
                <a:extLst>
                  <a:ext uri="{FF2B5EF4-FFF2-40B4-BE49-F238E27FC236}">
                    <a16:creationId xmlns:a16="http://schemas.microsoft.com/office/drawing/2014/main" id="{9B997A9B-B679-418F-95D0-B91BF95205DD}"/>
                  </a:ext>
                </a:extLst>
              </p:cNvPr>
              <p:cNvSpPr txBox="1"/>
              <p:nvPr/>
            </p:nvSpPr>
            <p:spPr>
              <a:xfrm>
                <a:off x="364097" y="3215586"/>
                <a:ext cx="1843472" cy="639057"/>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3" name="CaixaDeTexto 42">
                <a:extLst>
                  <a:ext uri="{FF2B5EF4-FFF2-40B4-BE49-F238E27FC236}">
                    <a16:creationId xmlns:a16="http://schemas.microsoft.com/office/drawing/2014/main" id="{8D831DF4-AA51-416F-B513-28E022033F39}"/>
                  </a:ext>
                </a:extLst>
              </p:cNvPr>
              <p:cNvSpPr txBox="1"/>
              <p:nvPr/>
            </p:nvSpPr>
            <p:spPr>
              <a:xfrm>
                <a:off x="364096" y="3924448"/>
                <a:ext cx="1627816" cy="369980"/>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Metodologia</a:t>
                </a:r>
              </a:p>
            </p:txBody>
          </p:sp>
          <p:sp>
            <p:nvSpPr>
              <p:cNvPr id="61" name="CaixaDeTexto 60">
                <a:extLst>
                  <a:ext uri="{FF2B5EF4-FFF2-40B4-BE49-F238E27FC236}">
                    <a16:creationId xmlns:a16="http://schemas.microsoft.com/office/drawing/2014/main" id="{129D7B71-A236-4D0C-8877-D8FF4E3CB0D4}"/>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2" name="Fluxograma: Decisão 61">
                <a:extLst>
                  <a:ext uri="{FF2B5EF4-FFF2-40B4-BE49-F238E27FC236}">
                    <a16:creationId xmlns:a16="http://schemas.microsoft.com/office/drawing/2014/main" id="{440B8631-C2D6-4D0F-8FB5-DD3B79696524}"/>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3" name="Fluxograma: Decisão 62">
                <a:extLst>
                  <a:ext uri="{FF2B5EF4-FFF2-40B4-BE49-F238E27FC236}">
                    <a16:creationId xmlns:a16="http://schemas.microsoft.com/office/drawing/2014/main" id="{98A161E0-FDA3-4F56-9D91-656829B619BB}"/>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4" name="Fluxograma: Decisão 63">
                <a:extLst>
                  <a:ext uri="{FF2B5EF4-FFF2-40B4-BE49-F238E27FC236}">
                    <a16:creationId xmlns:a16="http://schemas.microsoft.com/office/drawing/2014/main" id="{D3EE4896-AB83-4974-BCA5-2C38CCE5CE57}"/>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F93F86CB-4F28-4321-9827-A6E32E9EFDF1}"/>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578D2E1A-5838-4828-A132-3A8128C87E66}"/>
                  </a:ext>
                </a:extLst>
              </p:cNvPr>
              <p:cNvSpPr/>
              <p:nvPr/>
            </p:nvSpPr>
            <p:spPr>
              <a:xfrm>
                <a:off x="113825" y="4014511"/>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0A4E590B-04F1-4BE5-9C55-9CCA0EF26C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8" name="Fluxograma: Decisão 67">
                <a:extLst>
                  <a:ext uri="{FF2B5EF4-FFF2-40B4-BE49-F238E27FC236}">
                    <a16:creationId xmlns:a16="http://schemas.microsoft.com/office/drawing/2014/main" id="{0D754185-21B2-43BB-9F19-2A0B194CA701}"/>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9" name="CaixaDeTexto 68">
                <a:extLst>
                  <a:ext uri="{FF2B5EF4-FFF2-40B4-BE49-F238E27FC236}">
                    <a16:creationId xmlns:a16="http://schemas.microsoft.com/office/drawing/2014/main" id="{FED93CE0-A020-4FF0-9B7F-CA0FEF9214FC}"/>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2" name="Retângulo 71">
            <a:extLst>
              <a:ext uri="{FF2B5EF4-FFF2-40B4-BE49-F238E27FC236}">
                <a16:creationId xmlns:a16="http://schemas.microsoft.com/office/drawing/2014/main" id="{A51B95CC-B5ED-4251-9938-0C81A8AAB23A}"/>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a:extLst>
              <a:ext uri="{FF2B5EF4-FFF2-40B4-BE49-F238E27FC236}">
                <a16:creationId xmlns:a16="http://schemas.microsoft.com/office/drawing/2014/main" id="{D94AE59E-811A-4011-980A-A3981900783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4" name="Imagem 73">
            <a:extLst>
              <a:ext uri="{FF2B5EF4-FFF2-40B4-BE49-F238E27FC236}">
                <a16:creationId xmlns:a16="http://schemas.microsoft.com/office/drawing/2014/main" id="{74DB0768-6780-4B06-9D17-CC6533DFEC67}"/>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5" name="Retângulo 74">
            <a:extLst>
              <a:ext uri="{FF2B5EF4-FFF2-40B4-BE49-F238E27FC236}">
                <a16:creationId xmlns:a16="http://schemas.microsoft.com/office/drawing/2014/main" id="{C0AD9E35-10CF-4460-900F-AC12DB8AE727}"/>
              </a:ext>
            </a:extLst>
          </p:cNvPr>
          <p:cNvSpPr/>
          <p:nvPr/>
        </p:nvSpPr>
        <p:spPr>
          <a:xfrm>
            <a:off x="2486716" y="628214"/>
            <a:ext cx="9722073" cy="979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6" name="CaixaDeTexto 75">
            <a:extLst>
              <a:ext uri="{FF2B5EF4-FFF2-40B4-BE49-F238E27FC236}">
                <a16:creationId xmlns:a16="http://schemas.microsoft.com/office/drawing/2014/main" id="{34AA56C7-CE8B-4EA7-A487-88FECAA5546A}"/>
              </a:ext>
            </a:extLst>
          </p:cNvPr>
          <p:cNvSpPr txBox="1"/>
          <p:nvPr/>
        </p:nvSpPr>
        <p:spPr>
          <a:xfrm>
            <a:off x="5696835" y="791138"/>
            <a:ext cx="284590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Metodologia</a:t>
            </a:r>
          </a:p>
        </p:txBody>
      </p:sp>
      <p:sp>
        <p:nvSpPr>
          <p:cNvPr id="50" name="CaixaDeTexto 49">
            <a:extLst>
              <a:ext uri="{FF2B5EF4-FFF2-40B4-BE49-F238E27FC236}">
                <a16:creationId xmlns:a16="http://schemas.microsoft.com/office/drawing/2014/main" id="{F830410B-86B9-4B29-8F0C-2EE2A7F3D2E2}"/>
              </a:ext>
            </a:extLst>
          </p:cNvPr>
          <p:cNvSpPr txBox="1"/>
          <p:nvPr/>
        </p:nvSpPr>
        <p:spPr>
          <a:xfrm>
            <a:off x="2747138" y="1929581"/>
            <a:ext cx="9002485" cy="954107"/>
          </a:xfrm>
          <a:prstGeom prst="rect">
            <a:avLst/>
          </a:prstGeom>
          <a:noFill/>
        </p:spPr>
        <p:txBody>
          <a:bodyPr wrap="square" rtlCol="0">
            <a:spAutoFit/>
          </a:bodyPr>
          <a:lstStyle/>
          <a:p>
            <a:pPr algn="just"/>
            <a:r>
              <a:rPr lang="pt-BR" sz="2800" dirty="0"/>
              <a:t>2) A exploração do material (SD e trechos transcritos dos vídeos da aplicação das SD)</a:t>
            </a:r>
          </a:p>
        </p:txBody>
      </p:sp>
      <p:sp>
        <p:nvSpPr>
          <p:cNvPr id="32" name="CaixaDeTexto 31">
            <a:extLst>
              <a:ext uri="{FF2B5EF4-FFF2-40B4-BE49-F238E27FC236}">
                <a16:creationId xmlns:a16="http://schemas.microsoft.com/office/drawing/2014/main" id="{2E970017-7A2D-41DC-958E-73CF703273A8}"/>
              </a:ext>
            </a:extLst>
          </p:cNvPr>
          <p:cNvSpPr txBox="1"/>
          <p:nvPr/>
        </p:nvSpPr>
        <p:spPr>
          <a:xfrm>
            <a:off x="3071480" y="3086594"/>
            <a:ext cx="8621376" cy="2031325"/>
          </a:xfrm>
          <a:prstGeom prst="rect">
            <a:avLst/>
          </a:prstGeom>
          <a:noFill/>
        </p:spPr>
        <p:txBody>
          <a:bodyPr wrap="square" rtlCol="0">
            <a:spAutoFit/>
          </a:bodyPr>
          <a:lstStyle/>
          <a:p>
            <a:pPr algn="just"/>
            <a:r>
              <a:rPr lang="pt-BR" sz="2100" dirty="0"/>
              <a:t>	Nesta fase, as </a:t>
            </a:r>
            <a:r>
              <a:rPr lang="pt-BR" sz="2100" dirty="0" err="1"/>
              <a:t>SDs</a:t>
            </a:r>
            <a:r>
              <a:rPr lang="pt-BR" sz="2100" dirty="0"/>
              <a:t> serão exploradas de forma mais atenta e intencional. No caso específico desta pesquisa, a leitura terá como foco qualquer aspecto explicitado no texto das sequências didáticas (SD) que se referem direta ou indiretamente a qualquer objeto de aprendizagem. O mesmo procedimento será feito com o registro em vídeo, separando-se, para transcrição, apenas os trechos nos quais há o uso de algum objeto de aprendizagem.</a:t>
            </a:r>
          </a:p>
        </p:txBody>
      </p:sp>
    </p:spTree>
    <p:extLst>
      <p:ext uri="{BB962C8B-B14F-4D97-AF65-F5344CB8AC3E}">
        <p14:creationId xmlns:p14="http://schemas.microsoft.com/office/powerpoint/2010/main" val="51348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46">
            <a:extLst>
              <a:ext uri="{FF2B5EF4-FFF2-40B4-BE49-F238E27FC236}">
                <a16:creationId xmlns:a16="http://schemas.microsoft.com/office/drawing/2014/main" id="{576D87BB-FCA3-453C-965A-6225812B21F5}"/>
              </a:ext>
            </a:extLst>
          </p:cNvPr>
          <p:cNvGrpSpPr/>
          <p:nvPr/>
        </p:nvGrpSpPr>
        <p:grpSpPr>
          <a:xfrm>
            <a:off x="0" y="582524"/>
            <a:ext cx="2495600" cy="6275476"/>
            <a:chOff x="0" y="0"/>
            <a:chExt cx="2230515" cy="6858000"/>
          </a:xfrm>
        </p:grpSpPr>
        <p:grpSp>
          <p:nvGrpSpPr>
            <p:cNvPr id="30" name="Grupo 47">
              <a:extLst>
                <a:ext uri="{FF2B5EF4-FFF2-40B4-BE49-F238E27FC236}">
                  <a16:creationId xmlns:a16="http://schemas.microsoft.com/office/drawing/2014/main" id="{71DE056C-C973-4E02-B2F2-8E9CEF8FF786}"/>
                </a:ext>
              </a:extLst>
            </p:cNvPr>
            <p:cNvGrpSpPr/>
            <p:nvPr/>
          </p:nvGrpSpPr>
          <p:grpSpPr>
            <a:xfrm>
              <a:off x="0" y="0"/>
              <a:ext cx="2230515" cy="6858000"/>
              <a:chOff x="0" y="0"/>
              <a:chExt cx="2230515" cy="6858000"/>
            </a:xfrm>
          </p:grpSpPr>
          <p:sp>
            <p:nvSpPr>
              <p:cNvPr id="70" name="Retângulo 69">
                <a:extLst>
                  <a:ext uri="{FF2B5EF4-FFF2-40B4-BE49-F238E27FC236}">
                    <a16:creationId xmlns:a16="http://schemas.microsoft.com/office/drawing/2014/main" id="{F7D38C03-7D3B-490B-8238-41D93D1D9E04}"/>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tângulo 70">
                <a:extLst>
                  <a:ext uri="{FF2B5EF4-FFF2-40B4-BE49-F238E27FC236}">
                    <a16:creationId xmlns:a16="http://schemas.microsoft.com/office/drawing/2014/main" id="{86A665A4-6C50-40A2-AD2B-6110DD01CA7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1" name="Grupo 48">
              <a:extLst>
                <a:ext uri="{FF2B5EF4-FFF2-40B4-BE49-F238E27FC236}">
                  <a16:creationId xmlns:a16="http://schemas.microsoft.com/office/drawing/2014/main" id="{F8DA7E3E-592A-421D-B6C9-27180C6273A1}"/>
                </a:ext>
              </a:extLst>
            </p:cNvPr>
            <p:cNvGrpSpPr/>
            <p:nvPr/>
          </p:nvGrpSpPr>
          <p:grpSpPr>
            <a:xfrm>
              <a:off x="75534" y="410445"/>
              <a:ext cx="2132035" cy="4746747"/>
              <a:chOff x="75534" y="410445"/>
              <a:chExt cx="2132035" cy="4746747"/>
            </a:xfrm>
          </p:grpSpPr>
          <p:sp>
            <p:nvSpPr>
              <p:cNvPr id="34" name="CaixaDeTexto 33">
                <a:extLst>
                  <a:ext uri="{FF2B5EF4-FFF2-40B4-BE49-F238E27FC236}">
                    <a16:creationId xmlns:a16="http://schemas.microsoft.com/office/drawing/2014/main" id="{BAC2440E-234D-417C-8AF1-10F0CDA87C17}"/>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36" name="CaixaDeTexto 35">
                <a:extLst>
                  <a:ext uri="{FF2B5EF4-FFF2-40B4-BE49-F238E27FC236}">
                    <a16:creationId xmlns:a16="http://schemas.microsoft.com/office/drawing/2014/main" id="{8B47C1BB-D093-436B-84B9-94BCA47E36B3}"/>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37" name="CaixaDeTexto 36">
                <a:extLst>
                  <a:ext uri="{FF2B5EF4-FFF2-40B4-BE49-F238E27FC236}">
                    <a16:creationId xmlns:a16="http://schemas.microsoft.com/office/drawing/2014/main" id="{E5B099D8-883F-475A-A2D9-C2B60135E627}"/>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1" name="CaixaDeTexto 40">
                <a:extLst>
                  <a:ext uri="{FF2B5EF4-FFF2-40B4-BE49-F238E27FC236}">
                    <a16:creationId xmlns:a16="http://schemas.microsoft.com/office/drawing/2014/main" id="{D6B9BF5D-5735-49D7-87A8-A93073365C9D}"/>
                  </a:ext>
                </a:extLst>
              </p:cNvPr>
              <p:cNvSpPr txBox="1"/>
              <p:nvPr/>
            </p:nvSpPr>
            <p:spPr>
              <a:xfrm>
                <a:off x="364097" y="2693807"/>
                <a:ext cx="159727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2" name="CaixaDeTexto 41">
                <a:extLst>
                  <a:ext uri="{FF2B5EF4-FFF2-40B4-BE49-F238E27FC236}">
                    <a16:creationId xmlns:a16="http://schemas.microsoft.com/office/drawing/2014/main" id="{9B997A9B-B679-418F-95D0-B91BF95205DD}"/>
                  </a:ext>
                </a:extLst>
              </p:cNvPr>
              <p:cNvSpPr txBox="1"/>
              <p:nvPr/>
            </p:nvSpPr>
            <p:spPr>
              <a:xfrm>
                <a:off x="364097" y="3215586"/>
                <a:ext cx="1843472" cy="639057"/>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3" name="CaixaDeTexto 42">
                <a:extLst>
                  <a:ext uri="{FF2B5EF4-FFF2-40B4-BE49-F238E27FC236}">
                    <a16:creationId xmlns:a16="http://schemas.microsoft.com/office/drawing/2014/main" id="{8D831DF4-AA51-416F-B513-28E022033F39}"/>
                  </a:ext>
                </a:extLst>
              </p:cNvPr>
              <p:cNvSpPr txBox="1"/>
              <p:nvPr/>
            </p:nvSpPr>
            <p:spPr>
              <a:xfrm>
                <a:off x="364096" y="3924448"/>
                <a:ext cx="1627816" cy="369980"/>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Metodologia</a:t>
                </a:r>
              </a:p>
            </p:txBody>
          </p:sp>
          <p:sp>
            <p:nvSpPr>
              <p:cNvPr id="61" name="CaixaDeTexto 60">
                <a:extLst>
                  <a:ext uri="{FF2B5EF4-FFF2-40B4-BE49-F238E27FC236}">
                    <a16:creationId xmlns:a16="http://schemas.microsoft.com/office/drawing/2014/main" id="{129D7B71-A236-4D0C-8877-D8FF4E3CB0D4}"/>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2" name="Fluxograma: Decisão 61">
                <a:extLst>
                  <a:ext uri="{FF2B5EF4-FFF2-40B4-BE49-F238E27FC236}">
                    <a16:creationId xmlns:a16="http://schemas.microsoft.com/office/drawing/2014/main" id="{440B8631-C2D6-4D0F-8FB5-DD3B79696524}"/>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3" name="Fluxograma: Decisão 62">
                <a:extLst>
                  <a:ext uri="{FF2B5EF4-FFF2-40B4-BE49-F238E27FC236}">
                    <a16:creationId xmlns:a16="http://schemas.microsoft.com/office/drawing/2014/main" id="{98A161E0-FDA3-4F56-9D91-656829B619BB}"/>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4" name="Fluxograma: Decisão 63">
                <a:extLst>
                  <a:ext uri="{FF2B5EF4-FFF2-40B4-BE49-F238E27FC236}">
                    <a16:creationId xmlns:a16="http://schemas.microsoft.com/office/drawing/2014/main" id="{D3EE4896-AB83-4974-BCA5-2C38CCE5CE57}"/>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F93F86CB-4F28-4321-9827-A6E32E9EFDF1}"/>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578D2E1A-5838-4828-A132-3A8128C87E66}"/>
                  </a:ext>
                </a:extLst>
              </p:cNvPr>
              <p:cNvSpPr/>
              <p:nvPr/>
            </p:nvSpPr>
            <p:spPr>
              <a:xfrm>
                <a:off x="113825" y="4014511"/>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0A4E590B-04F1-4BE5-9C55-9CCA0EF26C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8" name="Fluxograma: Decisão 67">
                <a:extLst>
                  <a:ext uri="{FF2B5EF4-FFF2-40B4-BE49-F238E27FC236}">
                    <a16:creationId xmlns:a16="http://schemas.microsoft.com/office/drawing/2014/main" id="{0D754185-21B2-43BB-9F19-2A0B194CA701}"/>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9" name="CaixaDeTexto 68">
                <a:extLst>
                  <a:ext uri="{FF2B5EF4-FFF2-40B4-BE49-F238E27FC236}">
                    <a16:creationId xmlns:a16="http://schemas.microsoft.com/office/drawing/2014/main" id="{FED93CE0-A020-4FF0-9B7F-CA0FEF9214FC}"/>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2" name="Retângulo 71">
            <a:extLst>
              <a:ext uri="{FF2B5EF4-FFF2-40B4-BE49-F238E27FC236}">
                <a16:creationId xmlns:a16="http://schemas.microsoft.com/office/drawing/2014/main" id="{A51B95CC-B5ED-4251-9938-0C81A8AAB23A}"/>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a:extLst>
              <a:ext uri="{FF2B5EF4-FFF2-40B4-BE49-F238E27FC236}">
                <a16:creationId xmlns:a16="http://schemas.microsoft.com/office/drawing/2014/main" id="{D94AE59E-811A-4011-980A-A3981900783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4" name="Imagem 73">
            <a:extLst>
              <a:ext uri="{FF2B5EF4-FFF2-40B4-BE49-F238E27FC236}">
                <a16:creationId xmlns:a16="http://schemas.microsoft.com/office/drawing/2014/main" id="{74DB0768-6780-4B06-9D17-CC6533DFEC67}"/>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5" name="Retângulo 74">
            <a:extLst>
              <a:ext uri="{FF2B5EF4-FFF2-40B4-BE49-F238E27FC236}">
                <a16:creationId xmlns:a16="http://schemas.microsoft.com/office/drawing/2014/main" id="{C0AD9E35-10CF-4460-900F-AC12DB8AE727}"/>
              </a:ext>
            </a:extLst>
          </p:cNvPr>
          <p:cNvSpPr/>
          <p:nvPr/>
        </p:nvSpPr>
        <p:spPr>
          <a:xfrm>
            <a:off x="2486716" y="628214"/>
            <a:ext cx="9722073" cy="979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6" name="CaixaDeTexto 75">
            <a:extLst>
              <a:ext uri="{FF2B5EF4-FFF2-40B4-BE49-F238E27FC236}">
                <a16:creationId xmlns:a16="http://schemas.microsoft.com/office/drawing/2014/main" id="{34AA56C7-CE8B-4EA7-A487-88FECAA5546A}"/>
              </a:ext>
            </a:extLst>
          </p:cNvPr>
          <p:cNvSpPr txBox="1"/>
          <p:nvPr/>
        </p:nvSpPr>
        <p:spPr>
          <a:xfrm>
            <a:off x="5696835" y="791138"/>
            <a:ext cx="284590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Metodologia</a:t>
            </a:r>
          </a:p>
        </p:txBody>
      </p:sp>
      <p:sp>
        <p:nvSpPr>
          <p:cNvPr id="50" name="CaixaDeTexto 49">
            <a:extLst>
              <a:ext uri="{FF2B5EF4-FFF2-40B4-BE49-F238E27FC236}">
                <a16:creationId xmlns:a16="http://schemas.microsoft.com/office/drawing/2014/main" id="{F830410B-86B9-4B29-8F0C-2EE2A7F3D2E2}"/>
              </a:ext>
            </a:extLst>
          </p:cNvPr>
          <p:cNvSpPr txBox="1"/>
          <p:nvPr/>
        </p:nvSpPr>
        <p:spPr>
          <a:xfrm>
            <a:off x="2782147" y="1837314"/>
            <a:ext cx="9002485" cy="523220"/>
          </a:xfrm>
          <a:prstGeom prst="rect">
            <a:avLst/>
          </a:prstGeom>
          <a:noFill/>
        </p:spPr>
        <p:txBody>
          <a:bodyPr wrap="square" rtlCol="0">
            <a:spAutoFit/>
          </a:bodyPr>
          <a:lstStyle/>
          <a:p>
            <a:r>
              <a:rPr lang="pt-BR" sz="2800" dirty="0"/>
              <a:t>3) Tratamento dos resultados, inferência e interpretação </a:t>
            </a:r>
          </a:p>
        </p:txBody>
      </p:sp>
      <p:sp>
        <p:nvSpPr>
          <p:cNvPr id="32" name="CaixaDeTexto 31">
            <a:extLst>
              <a:ext uri="{FF2B5EF4-FFF2-40B4-BE49-F238E27FC236}">
                <a16:creationId xmlns:a16="http://schemas.microsoft.com/office/drawing/2014/main" id="{2E970017-7A2D-41DC-958E-73CF703273A8}"/>
              </a:ext>
            </a:extLst>
          </p:cNvPr>
          <p:cNvSpPr txBox="1"/>
          <p:nvPr/>
        </p:nvSpPr>
        <p:spPr>
          <a:xfrm>
            <a:off x="3049103" y="2510544"/>
            <a:ext cx="8621376" cy="3970318"/>
          </a:xfrm>
          <a:prstGeom prst="rect">
            <a:avLst/>
          </a:prstGeom>
          <a:noFill/>
        </p:spPr>
        <p:txBody>
          <a:bodyPr wrap="square" rtlCol="0">
            <a:spAutoFit/>
          </a:bodyPr>
          <a:lstStyle/>
          <a:p>
            <a:pPr algn="just"/>
            <a:r>
              <a:rPr lang="pt-BR" dirty="0"/>
              <a:t>O procedimento de análise aqui proposto caracteriza-se como sendo de “análise por categorias” ou “análise categorial”. De acordo com </a:t>
            </a:r>
            <a:r>
              <a:rPr lang="pt-BR" dirty="0" err="1"/>
              <a:t>Bardin</a:t>
            </a:r>
            <a:r>
              <a:rPr lang="pt-BR" dirty="0"/>
              <a:t> (1991), “a categorização é uma operação de classificação de elementos constitutivos de um conjunto, por diferenciação e, seguidamente, por reagrupamento segundo o gênero (analogia), com critérios previamente definidos” (p. 117), podendo haver várias possibilidades de categorização. Para esta pesquisa, dentre as diferentes possibilidades de categorização existentes, optamos pela investigação dos temas ou análise temática, que se caracteriza por recortar ideias do texto, enunciados e proposições que podem ter significações isoláveis. De acordo com </a:t>
            </a:r>
            <a:r>
              <a:rPr lang="pt-BR" dirty="0" err="1"/>
              <a:t>Bardin</a:t>
            </a:r>
            <a:r>
              <a:rPr lang="pt-BR" dirty="0"/>
              <a:t> “1991, p. 105), “fazer uma análise temática consiste em descobrir os ‘núcleos de sentido’ que compõem a comunicação e cuja presença, ou frequência de aparição, podem significar alguma coisa para o objetivo escolhido”. Especificamente para esta pesquisa, esses núcleos de sentido devem estar estritamente relacionados, direta ou indiretamente a algum objeto de aprendizagem, como também envolvendo algum conceito químico.</a:t>
            </a:r>
            <a:endParaRPr lang="pt-BR" sz="2100" dirty="0"/>
          </a:p>
        </p:txBody>
      </p:sp>
    </p:spTree>
    <p:extLst>
      <p:ext uri="{BB962C8B-B14F-4D97-AF65-F5344CB8AC3E}">
        <p14:creationId xmlns:p14="http://schemas.microsoft.com/office/powerpoint/2010/main" val="3603178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ângulo 37"/>
          <p:cNvSpPr/>
          <p:nvPr/>
        </p:nvSpPr>
        <p:spPr>
          <a:xfrm>
            <a:off x="2210823" y="-1"/>
            <a:ext cx="9981177" cy="10237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 name="Grupo 46">
            <a:extLst>
              <a:ext uri="{FF2B5EF4-FFF2-40B4-BE49-F238E27FC236}">
                <a16:creationId xmlns:a16="http://schemas.microsoft.com/office/drawing/2014/main" id="{10BA049E-49D4-491B-8167-A507954C2F57}"/>
              </a:ext>
            </a:extLst>
          </p:cNvPr>
          <p:cNvGrpSpPr/>
          <p:nvPr/>
        </p:nvGrpSpPr>
        <p:grpSpPr>
          <a:xfrm>
            <a:off x="0" y="0"/>
            <a:ext cx="2495600" cy="6858000"/>
            <a:chOff x="0" y="0"/>
            <a:chExt cx="2230515" cy="6858000"/>
          </a:xfrm>
        </p:grpSpPr>
        <p:grpSp>
          <p:nvGrpSpPr>
            <p:cNvPr id="3" name="Grupo 47">
              <a:extLst>
                <a:ext uri="{FF2B5EF4-FFF2-40B4-BE49-F238E27FC236}">
                  <a16:creationId xmlns:a16="http://schemas.microsoft.com/office/drawing/2014/main" id="{0DF6F61F-B857-4FEF-A185-82403BC80422}"/>
                </a:ext>
              </a:extLst>
            </p:cNvPr>
            <p:cNvGrpSpPr/>
            <p:nvPr/>
          </p:nvGrpSpPr>
          <p:grpSpPr>
            <a:xfrm>
              <a:off x="0" y="0"/>
              <a:ext cx="2230515" cy="6858000"/>
              <a:chOff x="0" y="0"/>
              <a:chExt cx="2230515" cy="6858000"/>
            </a:xfrm>
          </p:grpSpPr>
          <p:sp>
            <p:nvSpPr>
              <p:cNvPr id="59" name="Retângulo 58">
                <a:extLst>
                  <a:ext uri="{FF2B5EF4-FFF2-40B4-BE49-F238E27FC236}">
                    <a16:creationId xmlns:a16="http://schemas.microsoft.com/office/drawing/2014/main" id="{E914579D-5084-4BD9-BB7E-CA4F2B106B4D}"/>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0" name="Retângulo 59">
                <a:extLst>
                  <a:ext uri="{FF2B5EF4-FFF2-40B4-BE49-F238E27FC236}">
                    <a16:creationId xmlns:a16="http://schemas.microsoft.com/office/drawing/2014/main" id="{33629CFF-766A-439E-A4A3-A6B5E754A76B}"/>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4" name="Grupo 48">
              <a:extLst>
                <a:ext uri="{FF2B5EF4-FFF2-40B4-BE49-F238E27FC236}">
                  <a16:creationId xmlns:a16="http://schemas.microsoft.com/office/drawing/2014/main" id="{76F20861-B760-426F-909E-FF58C64771E2}"/>
                </a:ext>
              </a:extLst>
            </p:cNvPr>
            <p:cNvGrpSpPr/>
            <p:nvPr/>
          </p:nvGrpSpPr>
          <p:grpSpPr>
            <a:xfrm>
              <a:off x="75534" y="410445"/>
              <a:ext cx="2132035" cy="4746747"/>
              <a:chOff x="75534" y="410445"/>
              <a:chExt cx="2132035" cy="4746747"/>
            </a:xfrm>
          </p:grpSpPr>
          <p:sp>
            <p:nvSpPr>
              <p:cNvPr id="44" name="CaixaDeTexto 43">
                <a:extLst>
                  <a:ext uri="{FF2B5EF4-FFF2-40B4-BE49-F238E27FC236}">
                    <a16:creationId xmlns:a16="http://schemas.microsoft.com/office/drawing/2014/main" id="{D84F56BC-6702-4128-A49A-759C76E39B5E}"/>
                  </a:ext>
                </a:extLst>
              </p:cNvPr>
              <p:cNvSpPr txBox="1"/>
              <p:nvPr/>
            </p:nvSpPr>
            <p:spPr>
              <a:xfrm>
                <a:off x="321589" y="410445"/>
                <a:ext cx="1547807"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Tópicos a serem </a:t>
                </a:r>
              </a:p>
              <a:p>
                <a:pPr algn="ctr"/>
                <a:r>
                  <a:rPr lang="pt-BR" dirty="0">
                    <a:solidFill>
                      <a:schemeClr val="bg1"/>
                    </a:solidFill>
                    <a:effectLst>
                      <a:outerShdw blurRad="38100" dist="38100" dir="2700000" algn="tl">
                        <a:srgbClr val="000000">
                          <a:alpha val="43137"/>
                        </a:srgbClr>
                      </a:outerShdw>
                    </a:effectLst>
                  </a:rPr>
                  <a:t>apresentados</a:t>
                </a:r>
              </a:p>
            </p:txBody>
          </p:sp>
          <p:sp>
            <p:nvSpPr>
              <p:cNvPr id="45" name="CaixaDeTexto 44">
                <a:extLst>
                  <a:ext uri="{FF2B5EF4-FFF2-40B4-BE49-F238E27FC236}">
                    <a16:creationId xmlns:a16="http://schemas.microsoft.com/office/drawing/2014/main" id="{73CFE5AC-E40E-480F-B34E-17DE59FA8669}"/>
                  </a:ext>
                </a:extLst>
              </p:cNvPr>
              <p:cNvSpPr txBox="1"/>
              <p:nvPr/>
            </p:nvSpPr>
            <p:spPr>
              <a:xfrm>
                <a:off x="364097" y="1721132"/>
                <a:ext cx="162781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46" name="CaixaDeTexto 45">
                <a:extLst>
                  <a:ext uri="{FF2B5EF4-FFF2-40B4-BE49-F238E27FC236}">
                    <a16:creationId xmlns:a16="http://schemas.microsoft.com/office/drawing/2014/main" id="{F6290266-4B94-4BD9-AC34-B86F54BEC76D}"/>
                  </a:ext>
                </a:extLst>
              </p:cNvPr>
              <p:cNvSpPr txBox="1"/>
              <p:nvPr/>
            </p:nvSpPr>
            <p:spPr>
              <a:xfrm>
                <a:off x="364097" y="2205599"/>
                <a:ext cx="1627818"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7" name="CaixaDeTexto 46">
                <a:extLst>
                  <a:ext uri="{FF2B5EF4-FFF2-40B4-BE49-F238E27FC236}">
                    <a16:creationId xmlns:a16="http://schemas.microsoft.com/office/drawing/2014/main" id="{F64B8B3E-1F1A-4881-AC15-D6F06FFFC746}"/>
                  </a:ext>
                </a:extLst>
              </p:cNvPr>
              <p:cNvSpPr txBox="1"/>
              <p:nvPr/>
            </p:nvSpPr>
            <p:spPr>
              <a:xfrm>
                <a:off x="364097" y="2693807"/>
                <a:ext cx="159727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8" name="CaixaDeTexto 47">
                <a:extLst>
                  <a:ext uri="{FF2B5EF4-FFF2-40B4-BE49-F238E27FC236}">
                    <a16:creationId xmlns:a16="http://schemas.microsoft.com/office/drawing/2014/main" id="{12A6CA4D-B839-4B7B-B6E1-BE898C611FF7}"/>
                  </a:ext>
                </a:extLst>
              </p:cNvPr>
              <p:cNvSpPr txBox="1"/>
              <p:nvPr/>
            </p:nvSpPr>
            <p:spPr>
              <a:xfrm>
                <a:off x="364097" y="3215586"/>
                <a:ext cx="1843472" cy="584775"/>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9" name="CaixaDeTexto 48">
                <a:extLst>
                  <a:ext uri="{FF2B5EF4-FFF2-40B4-BE49-F238E27FC236}">
                    <a16:creationId xmlns:a16="http://schemas.microsoft.com/office/drawing/2014/main" id="{F164C75B-9893-44C4-ACDC-06E35B355B01}"/>
                  </a:ext>
                </a:extLst>
              </p:cNvPr>
              <p:cNvSpPr txBox="1"/>
              <p:nvPr/>
            </p:nvSpPr>
            <p:spPr>
              <a:xfrm>
                <a:off x="364096" y="3924448"/>
                <a:ext cx="1627816"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Metodologia</a:t>
                </a:r>
              </a:p>
            </p:txBody>
          </p:sp>
          <p:sp>
            <p:nvSpPr>
              <p:cNvPr id="50" name="CaixaDeTexto 49">
                <a:extLst>
                  <a:ext uri="{FF2B5EF4-FFF2-40B4-BE49-F238E27FC236}">
                    <a16:creationId xmlns:a16="http://schemas.microsoft.com/office/drawing/2014/main" id="{8B1A2EC3-7172-4B50-9E34-E4EC21E825D6}"/>
                  </a:ext>
                </a:extLst>
              </p:cNvPr>
              <p:cNvSpPr txBox="1"/>
              <p:nvPr/>
            </p:nvSpPr>
            <p:spPr>
              <a:xfrm>
                <a:off x="364097" y="4343620"/>
                <a:ext cx="1505607" cy="338554"/>
              </a:xfrm>
              <a:prstGeom prst="rect">
                <a:avLst/>
              </a:prstGeom>
              <a:noFill/>
            </p:spPr>
            <p:txBody>
              <a:bodyPr wrap="square" rtlCol="0">
                <a:spAutoFit/>
              </a:bodyPr>
              <a:lstStyle/>
              <a:p>
                <a:r>
                  <a:rPr lang="pt-BR" sz="1600" b="1" dirty="0">
                    <a:effectLst>
                      <a:outerShdw blurRad="38100" dist="38100" dir="2700000" algn="tl">
                        <a:srgbClr val="000000">
                          <a:alpha val="43137"/>
                        </a:srgbClr>
                      </a:outerShdw>
                    </a:effectLst>
                  </a:rPr>
                  <a:t>Cronograma</a:t>
                </a:r>
              </a:p>
            </p:txBody>
          </p:sp>
          <p:sp>
            <p:nvSpPr>
              <p:cNvPr id="51" name="Fluxograma: Decisão 50">
                <a:extLst>
                  <a:ext uri="{FF2B5EF4-FFF2-40B4-BE49-F238E27FC236}">
                    <a16:creationId xmlns:a16="http://schemas.microsoft.com/office/drawing/2014/main" id="{D194EC9D-F59A-4EB3-9E03-B643DE55A5BE}"/>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2" name="Fluxograma: Decisão 51">
                <a:extLst>
                  <a:ext uri="{FF2B5EF4-FFF2-40B4-BE49-F238E27FC236}">
                    <a16:creationId xmlns:a16="http://schemas.microsoft.com/office/drawing/2014/main" id="{1A3C7999-04D3-4286-86AC-78A85DAA7AD9}"/>
                  </a:ext>
                </a:extLst>
              </p:cNvPr>
              <p:cNvSpPr/>
              <p:nvPr/>
            </p:nvSpPr>
            <p:spPr>
              <a:xfrm>
                <a:off x="106660" y="2276872"/>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1"/>
                  </a:solidFill>
                </a:endParaRPr>
              </a:p>
            </p:txBody>
          </p:sp>
          <p:sp>
            <p:nvSpPr>
              <p:cNvPr id="53" name="Fluxograma: Decisão 52">
                <a:extLst>
                  <a:ext uri="{FF2B5EF4-FFF2-40B4-BE49-F238E27FC236}">
                    <a16:creationId xmlns:a16="http://schemas.microsoft.com/office/drawing/2014/main" id="{AAA28A16-976C-4E04-BA2D-DB954613A4D6}"/>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4" name="Fluxograma: Decisão 53">
                <a:extLst>
                  <a:ext uri="{FF2B5EF4-FFF2-40B4-BE49-F238E27FC236}">
                    <a16:creationId xmlns:a16="http://schemas.microsoft.com/office/drawing/2014/main" id="{1DD24C07-FBA0-487A-96EB-E498A62C45CB}"/>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5" name="Fluxograma: Decisão 54">
                <a:extLst>
                  <a:ext uri="{FF2B5EF4-FFF2-40B4-BE49-F238E27FC236}">
                    <a16:creationId xmlns:a16="http://schemas.microsoft.com/office/drawing/2014/main" id="{CC96CE90-45C0-4E61-BF33-25A7C6FB1A25}"/>
                  </a:ext>
                </a:extLst>
              </p:cNvPr>
              <p:cNvSpPr/>
              <p:nvPr/>
            </p:nvSpPr>
            <p:spPr>
              <a:xfrm>
                <a:off x="113825" y="4014511"/>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6" name="Fluxograma: Decisão 55">
                <a:extLst>
                  <a:ext uri="{FF2B5EF4-FFF2-40B4-BE49-F238E27FC236}">
                    <a16:creationId xmlns:a16="http://schemas.microsoft.com/office/drawing/2014/main" id="{9BEB2829-C1DD-4A3C-B24D-26EFC40D763B}"/>
                  </a:ext>
                </a:extLst>
              </p:cNvPr>
              <p:cNvSpPr/>
              <p:nvPr/>
            </p:nvSpPr>
            <p:spPr>
              <a:xfrm>
                <a:off x="102328" y="4442706"/>
                <a:ext cx="178675" cy="199697"/>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57" name="Fluxograma: Decisão 56">
                <a:extLst>
                  <a:ext uri="{FF2B5EF4-FFF2-40B4-BE49-F238E27FC236}">
                    <a16:creationId xmlns:a16="http://schemas.microsoft.com/office/drawing/2014/main" id="{C0F6ACCD-BAA2-4798-BF32-9D213003EF0E}"/>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ffectLst>
                    <a:outerShdw blurRad="38100" dist="38100" dir="2700000" algn="tl">
                      <a:srgbClr val="000000">
                        <a:alpha val="43137"/>
                      </a:srgbClr>
                    </a:outerShdw>
                  </a:effectLst>
                </a:endParaRPr>
              </a:p>
            </p:txBody>
          </p:sp>
          <p:sp>
            <p:nvSpPr>
              <p:cNvPr id="58" name="CaixaDeTexto 57">
                <a:extLst>
                  <a:ext uri="{FF2B5EF4-FFF2-40B4-BE49-F238E27FC236}">
                    <a16:creationId xmlns:a16="http://schemas.microsoft.com/office/drawing/2014/main" id="{BD024B85-7645-45E5-9856-B36F6562902A}"/>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33" name="CaixaDeTexto 32"/>
          <p:cNvSpPr txBox="1"/>
          <p:nvPr/>
        </p:nvSpPr>
        <p:spPr>
          <a:xfrm>
            <a:off x="2639616" y="260648"/>
            <a:ext cx="9337939" cy="523220"/>
          </a:xfrm>
          <a:prstGeom prst="rect">
            <a:avLst/>
          </a:prstGeom>
          <a:noFill/>
        </p:spPr>
        <p:txBody>
          <a:bodyPr wrap="square" rtlCol="0">
            <a:spAutoFit/>
          </a:bodyPr>
          <a:lstStyle/>
          <a:p>
            <a:pPr algn="ctr"/>
            <a:r>
              <a:rPr lang="pt-BR" sz="2800" b="1" dirty="0">
                <a:solidFill>
                  <a:schemeClr val="bg1"/>
                </a:solidFill>
                <a:effectLst>
                  <a:outerShdw blurRad="38100" dist="38100" dir="2700000" algn="tl">
                    <a:srgbClr val="000000">
                      <a:alpha val="43137"/>
                    </a:srgbClr>
                  </a:outerShdw>
                </a:effectLst>
              </a:rPr>
              <a:t>CRONOGRAMA</a:t>
            </a:r>
          </a:p>
        </p:txBody>
      </p:sp>
      <p:graphicFrame>
        <p:nvGraphicFramePr>
          <p:cNvPr id="5" name="Tabela 4">
            <a:extLst>
              <a:ext uri="{FF2B5EF4-FFF2-40B4-BE49-F238E27FC236}">
                <a16:creationId xmlns:a16="http://schemas.microsoft.com/office/drawing/2014/main" id="{6F3BE91B-0320-4FE2-A603-EDF99E0E5BA0}"/>
              </a:ext>
            </a:extLst>
          </p:cNvPr>
          <p:cNvGraphicFramePr>
            <a:graphicFrameLocks noGrp="1"/>
          </p:cNvGraphicFramePr>
          <p:nvPr>
            <p:extLst>
              <p:ext uri="{D42A27DB-BD31-4B8C-83A1-F6EECF244321}">
                <p14:modId xmlns:p14="http://schemas.microsoft.com/office/powerpoint/2010/main" val="2576712455"/>
              </p:ext>
            </p:extLst>
          </p:nvPr>
        </p:nvGraphicFramePr>
        <p:xfrm>
          <a:off x="2784632" y="1524000"/>
          <a:ext cx="9000001" cy="4311248"/>
        </p:xfrm>
        <a:graphic>
          <a:graphicData uri="http://schemas.openxmlformats.org/drawingml/2006/table">
            <a:tbl>
              <a:tblPr firstRow="1" bandRow="1">
                <a:tableStyleId>{5940675A-B579-460E-94D1-54222C63F5DA}</a:tableStyleId>
              </a:tblPr>
              <a:tblGrid>
                <a:gridCol w="4090909">
                  <a:extLst>
                    <a:ext uri="{9D8B030D-6E8A-4147-A177-3AD203B41FA5}">
                      <a16:colId xmlns:a16="http://schemas.microsoft.com/office/drawing/2014/main" val="3859699506"/>
                    </a:ext>
                  </a:extLst>
                </a:gridCol>
                <a:gridCol w="1227273">
                  <a:extLst>
                    <a:ext uri="{9D8B030D-6E8A-4147-A177-3AD203B41FA5}">
                      <a16:colId xmlns:a16="http://schemas.microsoft.com/office/drawing/2014/main" val="1586717007"/>
                    </a:ext>
                  </a:extLst>
                </a:gridCol>
                <a:gridCol w="1227273">
                  <a:extLst>
                    <a:ext uri="{9D8B030D-6E8A-4147-A177-3AD203B41FA5}">
                      <a16:colId xmlns:a16="http://schemas.microsoft.com/office/drawing/2014/main" val="616966416"/>
                    </a:ext>
                  </a:extLst>
                </a:gridCol>
                <a:gridCol w="1227273">
                  <a:extLst>
                    <a:ext uri="{9D8B030D-6E8A-4147-A177-3AD203B41FA5}">
                      <a16:colId xmlns:a16="http://schemas.microsoft.com/office/drawing/2014/main" val="3836521697"/>
                    </a:ext>
                  </a:extLst>
                </a:gridCol>
                <a:gridCol w="1227273">
                  <a:extLst>
                    <a:ext uri="{9D8B030D-6E8A-4147-A177-3AD203B41FA5}">
                      <a16:colId xmlns:a16="http://schemas.microsoft.com/office/drawing/2014/main" val="822408434"/>
                    </a:ext>
                  </a:extLst>
                </a:gridCol>
              </a:tblGrid>
              <a:tr h="658928">
                <a:tc>
                  <a:txBody>
                    <a:bodyPr/>
                    <a:lstStyle/>
                    <a:p>
                      <a:pPr algn="ctr"/>
                      <a:endParaRPr lang="pt-BR" dirty="0"/>
                    </a:p>
                  </a:txBody>
                  <a:tcPr anchor="ctr"/>
                </a:tc>
                <a:tc>
                  <a:txBody>
                    <a:bodyPr/>
                    <a:lstStyle/>
                    <a:p>
                      <a:pPr algn="ctr"/>
                      <a:r>
                        <a:rPr lang="pt-BR" dirty="0" err="1"/>
                        <a:t>Ago</a:t>
                      </a:r>
                      <a:r>
                        <a:rPr lang="pt-BR" dirty="0"/>
                        <a:t> a Dez/2018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Jan a </a:t>
                      </a:r>
                      <a:r>
                        <a:rPr lang="pt-BR" dirty="0" err="1"/>
                        <a:t>Jul</a:t>
                      </a:r>
                      <a:r>
                        <a:rPr lang="pt-BR" dirty="0"/>
                        <a:t>/2019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err="1"/>
                        <a:t>Ago</a:t>
                      </a:r>
                      <a:r>
                        <a:rPr lang="pt-BR" dirty="0"/>
                        <a:t> a Dez/2019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Jan a </a:t>
                      </a:r>
                      <a:r>
                        <a:rPr lang="pt-BR" dirty="0" err="1"/>
                        <a:t>Jul</a:t>
                      </a:r>
                      <a:r>
                        <a:rPr lang="pt-BR" dirty="0"/>
                        <a:t>/2020</a:t>
                      </a:r>
                    </a:p>
                  </a:txBody>
                  <a:tcPr anchor="ctr"/>
                </a:tc>
                <a:extLst>
                  <a:ext uri="{0D108BD9-81ED-4DB2-BD59-A6C34878D82A}">
                    <a16:rowId xmlns:a16="http://schemas.microsoft.com/office/drawing/2014/main" val="4023623235"/>
                  </a:ext>
                </a:extLst>
              </a:tr>
              <a:tr h="376530">
                <a:tc>
                  <a:txBody>
                    <a:bodyPr/>
                    <a:lstStyle/>
                    <a:p>
                      <a:r>
                        <a:rPr lang="pt-BR" dirty="0"/>
                        <a:t>Levantamento bibliográfico</a:t>
                      </a:r>
                    </a:p>
                  </a:txBody>
                  <a:tcPr anchor="ctr"/>
                </a:tc>
                <a:tc>
                  <a:txBody>
                    <a:bodyPr/>
                    <a:lstStyle/>
                    <a:p>
                      <a:endParaRPr lang="pt-BR" dirty="0"/>
                    </a:p>
                  </a:txBody>
                  <a:tcPr anchor="ctr">
                    <a:solidFill>
                      <a:schemeClr val="accent4">
                        <a:lumMod val="60000"/>
                        <a:lumOff val="40000"/>
                      </a:schemeClr>
                    </a:solidFill>
                  </a:tcPr>
                </a:tc>
                <a:tc>
                  <a:txBody>
                    <a:bodyPr/>
                    <a:lstStyle/>
                    <a:p>
                      <a:endParaRPr lang="pt-BR" dirty="0"/>
                    </a:p>
                  </a:txBody>
                  <a:tcPr anchor="ctr">
                    <a:solidFill>
                      <a:schemeClr val="accent4">
                        <a:lumMod val="60000"/>
                        <a:lumOff val="40000"/>
                      </a:schemeClr>
                    </a:solidFill>
                  </a:tcPr>
                </a:tc>
                <a:tc>
                  <a:txBody>
                    <a:bodyPr/>
                    <a:lstStyle/>
                    <a:p>
                      <a:endParaRPr lang="pt-BR" dirty="0"/>
                    </a:p>
                  </a:txBody>
                  <a:tcPr anchor="ctr">
                    <a:solidFill>
                      <a:schemeClr val="accent4">
                        <a:lumMod val="60000"/>
                        <a:lumOff val="40000"/>
                      </a:schemeClr>
                    </a:solidFill>
                  </a:tcPr>
                </a:tc>
                <a:tc>
                  <a:txBody>
                    <a:bodyPr/>
                    <a:lstStyle/>
                    <a:p>
                      <a:endParaRPr lang="pt-BR" dirty="0"/>
                    </a:p>
                  </a:txBody>
                  <a:tcPr anchor="ctr">
                    <a:solidFill>
                      <a:schemeClr val="accent4">
                        <a:lumMod val="60000"/>
                        <a:lumOff val="40000"/>
                      </a:schemeClr>
                    </a:solidFill>
                  </a:tcPr>
                </a:tc>
                <a:extLst>
                  <a:ext uri="{0D108BD9-81ED-4DB2-BD59-A6C34878D82A}">
                    <a16:rowId xmlns:a16="http://schemas.microsoft.com/office/drawing/2014/main" val="2752657062"/>
                  </a:ext>
                </a:extLst>
              </a:tr>
              <a:tr h="376530">
                <a:tc>
                  <a:txBody>
                    <a:bodyPr/>
                    <a:lstStyle/>
                    <a:p>
                      <a:r>
                        <a:rPr lang="pt-BR" dirty="0"/>
                        <a:t>Elaboração do projeto de pesquisa</a:t>
                      </a:r>
                    </a:p>
                  </a:txBody>
                  <a:tcPr anchor="ctr"/>
                </a:tc>
                <a:tc>
                  <a:txBody>
                    <a:bodyPr/>
                    <a:lstStyle/>
                    <a:p>
                      <a:endParaRPr lang="pt-BR" dirty="0"/>
                    </a:p>
                  </a:txBody>
                  <a:tcPr anchor="ctr">
                    <a:solidFill>
                      <a:schemeClr val="accent4">
                        <a:lumMod val="60000"/>
                        <a:lumOff val="40000"/>
                      </a:schemeClr>
                    </a:solidFill>
                  </a:tcPr>
                </a:tc>
                <a:tc>
                  <a:txBody>
                    <a:bodyPr/>
                    <a:lstStyle/>
                    <a:p>
                      <a:endParaRPr lang="pt-BR"/>
                    </a:p>
                  </a:txBody>
                  <a:tcPr anchor="ctr"/>
                </a:tc>
                <a:tc>
                  <a:txBody>
                    <a:bodyPr/>
                    <a:lstStyle/>
                    <a:p>
                      <a:endParaRPr lang="pt-BR"/>
                    </a:p>
                  </a:txBody>
                  <a:tcPr anchor="ctr"/>
                </a:tc>
                <a:tc>
                  <a:txBody>
                    <a:bodyPr/>
                    <a:lstStyle/>
                    <a:p>
                      <a:endParaRPr lang="pt-BR"/>
                    </a:p>
                  </a:txBody>
                  <a:tcPr anchor="ctr"/>
                </a:tc>
                <a:extLst>
                  <a:ext uri="{0D108BD9-81ED-4DB2-BD59-A6C34878D82A}">
                    <a16:rowId xmlns:a16="http://schemas.microsoft.com/office/drawing/2014/main" val="427911456"/>
                  </a:ext>
                </a:extLst>
              </a:tr>
              <a:tr h="376530">
                <a:tc>
                  <a:txBody>
                    <a:bodyPr/>
                    <a:lstStyle/>
                    <a:p>
                      <a:r>
                        <a:rPr lang="pt-BR" dirty="0"/>
                        <a:t>Elaboração da sequência didática</a:t>
                      </a:r>
                    </a:p>
                  </a:txBody>
                  <a:tcPr anchor="ctr"/>
                </a:tc>
                <a:tc>
                  <a:txBody>
                    <a:bodyPr/>
                    <a:lstStyle/>
                    <a:p>
                      <a:endParaRPr lang="pt-BR"/>
                    </a:p>
                  </a:txBody>
                  <a:tcPr anchor="ctr"/>
                </a:tc>
                <a:tc>
                  <a:txBody>
                    <a:bodyPr/>
                    <a:lstStyle/>
                    <a:p>
                      <a:endParaRPr lang="pt-BR" dirty="0"/>
                    </a:p>
                  </a:txBody>
                  <a:tcPr anchor="ctr">
                    <a:solidFill>
                      <a:schemeClr val="accent4">
                        <a:lumMod val="60000"/>
                        <a:lumOff val="40000"/>
                      </a:schemeClr>
                    </a:solidFill>
                  </a:tcPr>
                </a:tc>
                <a:tc>
                  <a:txBody>
                    <a:bodyPr/>
                    <a:lstStyle/>
                    <a:p>
                      <a:endParaRPr lang="pt-BR"/>
                    </a:p>
                  </a:txBody>
                  <a:tcPr anchor="ctr"/>
                </a:tc>
                <a:tc>
                  <a:txBody>
                    <a:bodyPr/>
                    <a:lstStyle/>
                    <a:p>
                      <a:endParaRPr lang="pt-BR" dirty="0"/>
                    </a:p>
                  </a:txBody>
                  <a:tcPr anchor="ctr"/>
                </a:tc>
                <a:extLst>
                  <a:ext uri="{0D108BD9-81ED-4DB2-BD59-A6C34878D82A}">
                    <a16:rowId xmlns:a16="http://schemas.microsoft.com/office/drawing/2014/main" val="214563626"/>
                  </a:ext>
                </a:extLst>
              </a:tr>
              <a:tr h="376530">
                <a:tc>
                  <a:txBody>
                    <a:bodyPr/>
                    <a:lstStyle/>
                    <a:p>
                      <a:r>
                        <a:rPr lang="pt-BR" dirty="0"/>
                        <a:t>Aplicação da sequência didática</a:t>
                      </a:r>
                    </a:p>
                  </a:txBody>
                  <a:tcPr anchor="ctr"/>
                </a:tc>
                <a:tc>
                  <a:txBody>
                    <a:bodyPr/>
                    <a:lstStyle/>
                    <a:p>
                      <a:endParaRPr lang="pt-BR"/>
                    </a:p>
                  </a:txBody>
                  <a:tcPr anchor="ctr"/>
                </a:tc>
                <a:tc>
                  <a:txBody>
                    <a:bodyPr/>
                    <a:lstStyle/>
                    <a:p>
                      <a:endParaRPr lang="pt-BR" dirty="0"/>
                    </a:p>
                  </a:txBody>
                  <a:tcPr anchor="ctr">
                    <a:solidFill>
                      <a:schemeClr val="accent4">
                        <a:lumMod val="60000"/>
                        <a:lumOff val="40000"/>
                      </a:schemeClr>
                    </a:solidFill>
                  </a:tcPr>
                </a:tc>
                <a:tc>
                  <a:txBody>
                    <a:bodyPr/>
                    <a:lstStyle/>
                    <a:p>
                      <a:endParaRPr lang="pt-BR"/>
                    </a:p>
                  </a:txBody>
                  <a:tcPr anchor="ctr"/>
                </a:tc>
                <a:tc>
                  <a:txBody>
                    <a:bodyPr/>
                    <a:lstStyle/>
                    <a:p>
                      <a:endParaRPr lang="pt-BR" dirty="0"/>
                    </a:p>
                  </a:txBody>
                  <a:tcPr anchor="ctr"/>
                </a:tc>
                <a:extLst>
                  <a:ext uri="{0D108BD9-81ED-4DB2-BD59-A6C34878D82A}">
                    <a16:rowId xmlns:a16="http://schemas.microsoft.com/office/drawing/2014/main" val="864340337"/>
                  </a:ext>
                </a:extLst>
              </a:tr>
              <a:tr h="376530">
                <a:tc>
                  <a:txBody>
                    <a:bodyPr/>
                    <a:lstStyle/>
                    <a:p>
                      <a:r>
                        <a:rPr lang="pt-BR" dirty="0"/>
                        <a:t>Implementação da sequência didática em sala de aula</a:t>
                      </a:r>
                    </a:p>
                  </a:txBody>
                  <a:tcPr anchor="ctr"/>
                </a:tc>
                <a:tc>
                  <a:txBody>
                    <a:bodyPr/>
                    <a:lstStyle/>
                    <a:p>
                      <a:endParaRPr lang="pt-BR" dirty="0"/>
                    </a:p>
                  </a:txBody>
                  <a:tcPr anchor="ctr"/>
                </a:tc>
                <a:tc>
                  <a:txBody>
                    <a:bodyPr/>
                    <a:lstStyle/>
                    <a:p>
                      <a:endParaRPr lang="pt-BR" dirty="0"/>
                    </a:p>
                  </a:txBody>
                  <a:tcPr anchor="ctr">
                    <a:solidFill>
                      <a:schemeClr val="accent4">
                        <a:lumMod val="60000"/>
                        <a:lumOff val="40000"/>
                      </a:schemeClr>
                    </a:solidFill>
                  </a:tcPr>
                </a:tc>
                <a:tc>
                  <a:txBody>
                    <a:bodyPr/>
                    <a:lstStyle/>
                    <a:p>
                      <a:endParaRPr lang="pt-BR" dirty="0"/>
                    </a:p>
                  </a:txBody>
                  <a:tcPr anchor="ctr">
                    <a:solidFill>
                      <a:schemeClr val="accent4">
                        <a:lumMod val="60000"/>
                        <a:lumOff val="40000"/>
                      </a:schemeClr>
                    </a:solidFill>
                  </a:tcPr>
                </a:tc>
                <a:tc>
                  <a:txBody>
                    <a:bodyPr/>
                    <a:lstStyle/>
                    <a:p>
                      <a:endParaRPr lang="pt-BR"/>
                    </a:p>
                  </a:txBody>
                  <a:tcPr anchor="ctr"/>
                </a:tc>
                <a:extLst>
                  <a:ext uri="{0D108BD9-81ED-4DB2-BD59-A6C34878D82A}">
                    <a16:rowId xmlns:a16="http://schemas.microsoft.com/office/drawing/2014/main" val="2601599377"/>
                  </a:ext>
                </a:extLst>
              </a:tr>
              <a:tr h="376530">
                <a:tc>
                  <a:txBody>
                    <a:bodyPr/>
                    <a:lstStyle/>
                    <a:p>
                      <a:r>
                        <a:rPr lang="pt-BR" dirty="0"/>
                        <a:t>Coleta dos dados</a:t>
                      </a:r>
                    </a:p>
                  </a:txBody>
                  <a:tcPr anchor="ctr"/>
                </a:tc>
                <a:tc>
                  <a:txBody>
                    <a:bodyPr/>
                    <a:lstStyle/>
                    <a:p>
                      <a:endParaRPr lang="pt-BR" dirty="0"/>
                    </a:p>
                  </a:txBody>
                  <a:tcPr anchor="ctr"/>
                </a:tc>
                <a:tc>
                  <a:txBody>
                    <a:bodyPr/>
                    <a:lstStyle/>
                    <a:p>
                      <a:endParaRPr lang="pt-BR" dirty="0"/>
                    </a:p>
                  </a:txBody>
                  <a:tcPr anchor="ctr">
                    <a:solidFill>
                      <a:schemeClr val="accent4">
                        <a:lumMod val="60000"/>
                        <a:lumOff val="40000"/>
                      </a:schemeClr>
                    </a:solidFill>
                  </a:tcPr>
                </a:tc>
                <a:tc>
                  <a:txBody>
                    <a:bodyPr/>
                    <a:lstStyle/>
                    <a:p>
                      <a:endParaRPr lang="pt-BR" dirty="0"/>
                    </a:p>
                  </a:txBody>
                  <a:tcPr anchor="ctr">
                    <a:solidFill>
                      <a:schemeClr val="accent4">
                        <a:lumMod val="60000"/>
                        <a:lumOff val="40000"/>
                      </a:schemeClr>
                    </a:solidFill>
                  </a:tcPr>
                </a:tc>
                <a:tc>
                  <a:txBody>
                    <a:bodyPr/>
                    <a:lstStyle/>
                    <a:p>
                      <a:endParaRPr lang="pt-BR"/>
                    </a:p>
                  </a:txBody>
                  <a:tcPr anchor="ctr"/>
                </a:tc>
                <a:extLst>
                  <a:ext uri="{0D108BD9-81ED-4DB2-BD59-A6C34878D82A}">
                    <a16:rowId xmlns:a16="http://schemas.microsoft.com/office/drawing/2014/main" val="3989106772"/>
                  </a:ext>
                </a:extLst>
              </a:tr>
              <a:tr h="376530">
                <a:tc>
                  <a:txBody>
                    <a:bodyPr/>
                    <a:lstStyle/>
                    <a:p>
                      <a:r>
                        <a:rPr lang="pt-BR" dirty="0"/>
                        <a:t>Análise qualitativa dos dados</a:t>
                      </a:r>
                    </a:p>
                  </a:txBody>
                  <a:tcPr anchor="ctr"/>
                </a:tc>
                <a:tc>
                  <a:txBody>
                    <a:bodyPr/>
                    <a:lstStyle/>
                    <a:p>
                      <a:endParaRPr lang="pt-BR"/>
                    </a:p>
                  </a:txBody>
                  <a:tcPr anchor="ctr"/>
                </a:tc>
                <a:tc>
                  <a:txBody>
                    <a:bodyPr/>
                    <a:lstStyle/>
                    <a:p>
                      <a:endParaRPr lang="pt-BR" dirty="0"/>
                    </a:p>
                  </a:txBody>
                  <a:tcPr anchor="ctr"/>
                </a:tc>
                <a:tc>
                  <a:txBody>
                    <a:bodyPr/>
                    <a:lstStyle/>
                    <a:p>
                      <a:endParaRPr lang="pt-BR" dirty="0"/>
                    </a:p>
                  </a:txBody>
                  <a:tcPr anchor="ctr">
                    <a:solidFill>
                      <a:schemeClr val="accent4">
                        <a:lumMod val="60000"/>
                        <a:lumOff val="40000"/>
                      </a:schemeClr>
                    </a:solidFill>
                  </a:tcPr>
                </a:tc>
                <a:tc>
                  <a:txBody>
                    <a:bodyPr/>
                    <a:lstStyle/>
                    <a:p>
                      <a:endParaRPr lang="pt-BR"/>
                    </a:p>
                  </a:txBody>
                  <a:tcPr anchor="ctr">
                    <a:solidFill>
                      <a:schemeClr val="accent4">
                        <a:lumMod val="60000"/>
                        <a:lumOff val="40000"/>
                      </a:schemeClr>
                    </a:solidFill>
                  </a:tcPr>
                </a:tc>
                <a:extLst>
                  <a:ext uri="{0D108BD9-81ED-4DB2-BD59-A6C34878D82A}">
                    <a16:rowId xmlns:a16="http://schemas.microsoft.com/office/drawing/2014/main" val="2202953906"/>
                  </a:ext>
                </a:extLst>
              </a:tr>
              <a:tr h="376530">
                <a:tc>
                  <a:txBody>
                    <a:bodyPr/>
                    <a:lstStyle/>
                    <a:p>
                      <a:r>
                        <a:rPr lang="pt-BR" dirty="0"/>
                        <a:t>Redação da dissertação</a:t>
                      </a:r>
                    </a:p>
                  </a:txBody>
                  <a:tcPr anchor="ctr"/>
                </a:tc>
                <a:tc>
                  <a:txBody>
                    <a:bodyPr/>
                    <a:lstStyle/>
                    <a:p>
                      <a:endParaRPr lang="pt-BR" dirty="0"/>
                    </a:p>
                  </a:txBody>
                  <a:tcPr anchor="ctr"/>
                </a:tc>
                <a:tc>
                  <a:txBody>
                    <a:bodyPr/>
                    <a:lstStyle/>
                    <a:p>
                      <a:endParaRPr lang="pt-BR" dirty="0"/>
                    </a:p>
                  </a:txBody>
                  <a:tcPr anchor="ctr"/>
                </a:tc>
                <a:tc>
                  <a:txBody>
                    <a:bodyPr/>
                    <a:lstStyle/>
                    <a:p>
                      <a:endParaRPr lang="pt-BR" dirty="0"/>
                    </a:p>
                  </a:txBody>
                  <a:tcPr anchor="ctr">
                    <a:solidFill>
                      <a:schemeClr val="accent4">
                        <a:lumMod val="60000"/>
                        <a:lumOff val="40000"/>
                      </a:schemeClr>
                    </a:solidFill>
                  </a:tcPr>
                </a:tc>
                <a:tc>
                  <a:txBody>
                    <a:bodyPr/>
                    <a:lstStyle/>
                    <a:p>
                      <a:endParaRPr lang="pt-BR" dirty="0"/>
                    </a:p>
                  </a:txBody>
                  <a:tcPr anchor="ctr">
                    <a:solidFill>
                      <a:schemeClr val="accent4">
                        <a:lumMod val="60000"/>
                        <a:lumOff val="40000"/>
                      </a:schemeClr>
                    </a:solidFill>
                  </a:tcPr>
                </a:tc>
                <a:extLst>
                  <a:ext uri="{0D108BD9-81ED-4DB2-BD59-A6C34878D82A}">
                    <a16:rowId xmlns:a16="http://schemas.microsoft.com/office/drawing/2014/main" val="1430144562"/>
                  </a:ext>
                </a:extLst>
              </a:tr>
              <a:tr h="376530">
                <a:tc>
                  <a:txBody>
                    <a:bodyPr/>
                    <a:lstStyle/>
                    <a:p>
                      <a:r>
                        <a:rPr lang="pt-BR" dirty="0"/>
                        <a:t>Defesa da dissertação de mestrado</a:t>
                      </a:r>
                    </a:p>
                  </a:txBody>
                  <a:tcPr anchor="ctr"/>
                </a:tc>
                <a:tc>
                  <a:txBody>
                    <a:bodyPr/>
                    <a:lstStyle/>
                    <a:p>
                      <a:endParaRPr lang="pt-BR" dirty="0"/>
                    </a:p>
                  </a:txBody>
                  <a:tcPr anchor="ctr"/>
                </a:tc>
                <a:tc>
                  <a:txBody>
                    <a:bodyPr/>
                    <a:lstStyle/>
                    <a:p>
                      <a:endParaRPr lang="pt-BR" dirty="0"/>
                    </a:p>
                  </a:txBody>
                  <a:tcPr anchor="ctr"/>
                </a:tc>
                <a:tc>
                  <a:txBody>
                    <a:bodyPr/>
                    <a:lstStyle/>
                    <a:p>
                      <a:endParaRPr lang="pt-BR" dirty="0"/>
                    </a:p>
                  </a:txBody>
                  <a:tcPr anchor="ctr"/>
                </a:tc>
                <a:tc>
                  <a:txBody>
                    <a:bodyPr/>
                    <a:lstStyle/>
                    <a:p>
                      <a:endParaRPr lang="pt-BR" dirty="0"/>
                    </a:p>
                  </a:txBody>
                  <a:tcPr anchor="ctr">
                    <a:solidFill>
                      <a:schemeClr val="accent4">
                        <a:lumMod val="60000"/>
                        <a:lumOff val="40000"/>
                      </a:schemeClr>
                    </a:solidFill>
                  </a:tcPr>
                </a:tc>
                <a:extLst>
                  <a:ext uri="{0D108BD9-81ED-4DB2-BD59-A6C34878D82A}">
                    <a16:rowId xmlns:a16="http://schemas.microsoft.com/office/drawing/2014/main" val="217601215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782326" y="1484784"/>
            <a:ext cx="8622151" cy="523220"/>
            <a:chOff x="2492162" y="1684657"/>
            <a:chExt cx="8622151" cy="523220"/>
          </a:xfrm>
        </p:grpSpPr>
        <p:sp>
          <p:nvSpPr>
            <p:cNvPr id="31" name="CaixaDeTexto 30"/>
            <p:cNvSpPr txBox="1"/>
            <p:nvPr/>
          </p:nvSpPr>
          <p:spPr>
            <a:xfrm>
              <a:off x="2658364" y="1684657"/>
              <a:ext cx="8455949" cy="523220"/>
            </a:xfrm>
            <a:prstGeom prst="rect">
              <a:avLst/>
            </a:prstGeom>
            <a:noFill/>
          </p:spPr>
          <p:txBody>
            <a:bodyPr wrap="square" rtlCol="0">
              <a:spAutoFit/>
            </a:bodyPr>
            <a:lstStyle/>
            <a:p>
              <a:r>
                <a:rPr lang="pt-BR" sz="2800" b="1" dirty="0">
                  <a:solidFill>
                    <a:schemeClr val="tx2"/>
                  </a:solidFill>
                </a:rPr>
                <a:t>Justificativa</a:t>
              </a:r>
            </a:p>
          </p:txBody>
        </p:sp>
        <p:sp>
          <p:nvSpPr>
            <p:cNvPr id="41" name="Fluxograma: Decisão 40"/>
            <p:cNvSpPr/>
            <p:nvPr/>
          </p:nvSpPr>
          <p:spPr>
            <a:xfrm>
              <a:off x="2492162" y="1851859"/>
              <a:ext cx="178675" cy="199697"/>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solidFill>
              </a:endParaRPr>
            </a:p>
          </p:txBody>
        </p:sp>
      </p:grpSp>
      <p:grpSp>
        <p:nvGrpSpPr>
          <p:cNvPr id="3" name="Grupo 2"/>
          <p:cNvGrpSpPr/>
          <p:nvPr/>
        </p:nvGrpSpPr>
        <p:grpSpPr>
          <a:xfrm>
            <a:off x="790872" y="2068107"/>
            <a:ext cx="8711551" cy="523220"/>
            <a:chOff x="2500708" y="2267980"/>
            <a:chExt cx="8711551" cy="523220"/>
          </a:xfrm>
        </p:grpSpPr>
        <p:sp>
          <p:nvSpPr>
            <p:cNvPr id="36" name="CaixaDeTexto 35"/>
            <p:cNvSpPr txBox="1"/>
            <p:nvPr/>
          </p:nvSpPr>
          <p:spPr>
            <a:xfrm>
              <a:off x="2658365" y="2267980"/>
              <a:ext cx="8553894" cy="523220"/>
            </a:xfrm>
            <a:prstGeom prst="rect">
              <a:avLst/>
            </a:prstGeom>
            <a:noFill/>
          </p:spPr>
          <p:txBody>
            <a:bodyPr wrap="square" rtlCol="0">
              <a:spAutoFit/>
            </a:bodyPr>
            <a:lstStyle/>
            <a:p>
              <a:r>
                <a:rPr lang="pt-BR" sz="2800" b="1" dirty="0">
                  <a:solidFill>
                    <a:schemeClr val="tx2"/>
                  </a:solidFill>
                </a:rPr>
                <a:t>Problematização</a:t>
              </a:r>
            </a:p>
          </p:txBody>
        </p:sp>
        <p:sp>
          <p:nvSpPr>
            <p:cNvPr id="42" name="Fluxograma: Decisão 41"/>
            <p:cNvSpPr/>
            <p:nvPr/>
          </p:nvSpPr>
          <p:spPr>
            <a:xfrm>
              <a:off x="2500708" y="2455560"/>
              <a:ext cx="178675" cy="199697"/>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solidFill>
              </a:endParaRPr>
            </a:p>
          </p:txBody>
        </p:sp>
      </p:grpSp>
      <p:grpSp>
        <p:nvGrpSpPr>
          <p:cNvPr id="4" name="Grupo 3"/>
          <p:cNvGrpSpPr/>
          <p:nvPr/>
        </p:nvGrpSpPr>
        <p:grpSpPr>
          <a:xfrm>
            <a:off x="790872" y="2751281"/>
            <a:ext cx="8668392" cy="523220"/>
            <a:chOff x="2500708" y="2951154"/>
            <a:chExt cx="8668392" cy="523220"/>
          </a:xfrm>
        </p:grpSpPr>
        <p:sp>
          <p:nvSpPr>
            <p:cNvPr id="37" name="CaixaDeTexto 36"/>
            <p:cNvSpPr txBox="1"/>
            <p:nvPr/>
          </p:nvSpPr>
          <p:spPr>
            <a:xfrm>
              <a:off x="2647855" y="2951154"/>
              <a:ext cx="8521245" cy="523220"/>
            </a:xfrm>
            <a:prstGeom prst="rect">
              <a:avLst/>
            </a:prstGeom>
            <a:noFill/>
          </p:spPr>
          <p:txBody>
            <a:bodyPr wrap="square" rtlCol="0">
              <a:spAutoFit/>
            </a:bodyPr>
            <a:lstStyle/>
            <a:p>
              <a:r>
                <a:rPr lang="pt-BR" sz="2800" b="1" dirty="0">
                  <a:solidFill>
                    <a:schemeClr val="tx2"/>
                  </a:solidFill>
                </a:rPr>
                <a:t>Objetivos</a:t>
              </a:r>
            </a:p>
          </p:txBody>
        </p:sp>
        <p:sp>
          <p:nvSpPr>
            <p:cNvPr id="44" name="Fluxograma: Decisão 43"/>
            <p:cNvSpPr/>
            <p:nvPr/>
          </p:nvSpPr>
          <p:spPr>
            <a:xfrm>
              <a:off x="2500708" y="3107384"/>
              <a:ext cx="178675" cy="199697"/>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solidFill>
              </a:endParaRPr>
            </a:p>
          </p:txBody>
        </p:sp>
      </p:grpSp>
      <p:grpSp>
        <p:nvGrpSpPr>
          <p:cNvPr id="5" name="Grupo 4"/>
          <p:cNvGrpSpPr/>
          <p:nvPr/>
        </p:nvGrpSpPr>
        <p:grpSpPr>
          <a:xfrm>
            <a:off x="790079" y="3413434"/>
            <a:ext cx="6688515" cy="523220"/>
            <a:chOff x="2499915" y="3613307"/>
            <a:chExt cx="6688515" cy="523220"/>
          </a:xfrm>
        </p:grpSpPr>
        <p:sp>
          <p:nvSpPr>
            <p:cNvPr id="38" name="CaixaDeTexto 37"/>
            <p:cNvSpPr txBox="1"/>
            <p:nvPr/>
          </p:nvSpPr>
          <p:spPr>
            <a:xfrm>
              <a:off x="2647856" y="3613307"/>
              <a:ext cx="6540574" cy="523220"/>
            </a:xfrm>
            <a:prstGeom prst="rect">
              <a:avLst/>
            </a:prstGeom>
            <a:noFill/>
          </p:spPr>
          <p:txBody>
            <a:bodyPr wrap="square" rtlCol="0">
              <a:spAutoFit/>
            </a:bodyPr>
            <a:lstStyle/>
            <a:p>
              <a:pPr algn="just"/>
              <a:r>
                <a:rPr lang="pt-BR" sz="2800" b="1" dirty="0">
                  <a:solidFill>
                    <a:schemeClr val="tx2"/>
                  </a:solidFill>
                </a:rPr>
                <a:t>Fundamentação teórica</a:t>
              </a:r>
            </a:p>
          </p:txBody>
        </p:sp>
        <p:sp>
          <p:nvSpPr>
            <p:cNvPr id="45" name="Fluxograma: Decisão 44"/>
            <p:cNvSpPr/>
            <p:nvPr/>
          </p:nvSpPr>
          <p:spPr>
            <a:xfrm>
              <a:off x="2499915" y="3777645"/>
              <a:ext cx="178675" cy="199697"/>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solidFill>
              </a:endParaRPr>
            </a:p>
          </p:txBody>
        </p:sp>
      </p:grpSp>
      <p:grpSp>
        <p:nvGrpSpPr>
          <p:cNvPr id="6" name="Grupo 5"/>
          <p:cNvGrpSpPr/>
          <p:nvPr/>
        </p:nvGrpSpPr>
        <p:grpSpPr>
          <a:xfrm>
            <a:off x="790079" y="3973485"/>
            <a:ext cx="8745368" cy="523220"/>
            <a:chOff x="2499915" y="4173358"/>
            <a:chExt cx="8745368" cy="523220"/>
          </a:xfrm>
        </p:grpSpPr>
        <p:sp>
          <p:nvSpPr>
            <p:cNvPr id="39" name="CaixaDeTexto 38"/>
            <p:cNvSpPr txBox="1"/>
            <p:nvPr/>
          </p:nvSpPr>
          <p:spPr>
            <a:xfrm>
              <a:off x="2658741" y="4173358"/>
              <a:ext cx="8586542" cy="523220"/>
            </a:xfrm>
            <a:prstGeom prst="rect">
              <a:avLst/>
            </a:prstGeom>
            <a:noFill/>
          </p:spPr>
          <p:txBody>
            <a:bodyPr wrap="square" rtlCol="0">
              <a:spAutoFit/>
            </a:bodyPr>
            <a:lstStyle/>
            <a:p>
              <a:pPr algn="just"/>
              <a:r>
                <a:rPr lang="pt-BR" sz="2800" b="1" dirty="0">
                  <a:solidFill>
                    <a:schemeClr val="tx2"/>
                  </a:solidFill>
                </a:rPr>
                <a:t>Metodologia</a:t>
              </a:r>
            </a:p>
          </p:txBody>
        </p:sp>
        <p:sp>
          <p:nvSpPr>
            <p:cNvPr id="46" name="Fluxograma: Decisão 45"/>
            <p:cNvSpPr/>
            <p:nvPr/>
          </p:nvSpPr>
          <p:spPr>
            <a:xfrm>
              <a:off x="2499915" y="4335866"/>
              <a:ext cx="178675" cy="199697"/>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solidFill>
              </a:endParaRPr>
            </a:p>
          </p:txBody>
        </p:sp>
      </p:grpSp>
      <p:grpSp>
        <p:nvGrpSpPr>
          <p:cNvPr id="7" name="Grupo 6"/>
          <p:cNvGrpSpPr/>
          <p:nvPr/>
        </p:nvGrpSpPr>
        <p:grpSpPr>
          <a:xfrm>
            <a:off x="792086" y="4578958"/>
            <a:ext cx="6229138" cy="523220"/>
            <a:chOff x="2501922" y="4778831"/>
            <a:chExt cx="6229138" cy="523220"/>
          </a:xfrm>
        </p:grpSpPr>
        <p:sp>
          <p:nvSpPr>
            <p:cNvPr id="40" name="CaixaDeTexto 39"/>
            <p:cNvSpPr txBox="1"/>
            <p:nvPr/>
          </p:nvSpPr>
          <p:spPr>
            <a:xfrm>
              <a:off x="2647103" y="4778831"/>
              <a:ext cx="6083957" cy="523220"/>
            </a:xfrm>
            <a:prstGeom prst="rect">
              <a:avLst/>
            </a:prstGeom>
            <a:noFill/>
          </p:spPr>
          <p:txBody>
            <a:bodyPr wrap="square" rtlCol="0">
              <a:spAutoFit/>
            </a:bodyPr>
            <a:lstStyle/>
            <a:p>
              <a:r>
                <a:rPr lang="pt-BR" sz="2800" b="1" dirty="0">
                  <a:solidFill>
                    <a:schemeClr val="tx2"/>
                  </a:solidFill>
                </a:rPr>
                <a:t>Cronograma</a:t>
              </a:r>
            </a:p>
          </p:txBody>
        </p:sp>
        <p:sp>
          <p:nvSpPr>
            <p:cNvPr id="47" name="Fluxograma: Decisão 46"/>
            <p:cNvSpPr/>
            <p:nvPr/>
          </p:nvSpPr>
          <p:spPr>
            <a:xfrm>
              <a:off x="2501922" y="4972513"/>
              <a:ext cx="178675" cy="199697"/>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solidFill>
              </a:endParaRPr>
            </a:p>
          </p:txBody>
        </p:sp>
      </p:grpSp>
      <p:grpSp>
        <p:nvGrpSpPr>
          <p:cNvPr id="8" name="Grupo 7"/>
          <p:cNvGrpSpPr/>
          <p:nvPr/>
        </p:nvGrpSpPr>
        <p:grpSpPr>
          <a:xfrm>
            <a:off x="787320" y="5179171"/>
            <a:ext cx="6021505" cy="954107"/>
            <a:chOff x="2497156" y="5379044"/>
            <a:chExt cx="6021505" cy="954107"/>
          </a:xfrm>
        </p:grpSpPr>
        <p:sp>
          <p:nvSpPr>
            <p:cNvPr id="48" name="Fluxograma: Decisão 47"/>
            <p:cNvSpPr/>
            <p:nvPr/>
          </p:nvSpPr>
          <p:spPr>
            <a:xfrm>
              <a:off x="2497156" y="5526296"/>
              <a:ext cx="178675" cy="199697"/>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solidFill>
              </a:endParaRPr>
            </a:p>
          </p:txBody>
        </p:sp>
        <p:sp>
          <p:nvSpPr>
            <p:cNvPr id="49" name="CaixaDeTexto 48"/>
            <p:cNvSpPr txBox="1"/>
            <p:nvPr/>
          </p:nvSpPr>
          <p:spPr>
            <a:xfrm>
              <a:off x="2631337" y="5379044"/>
              <a:ext cx="5887324" cy="954107"/>
            </a:xfrm>
            <a:prstGeom prst="rect">
              <a:avLst/>
            </a:prstGeom>
            <a:noFill/>
          </p:spPr>
          <p:txBody>
            <a:bodyPr wrap="square" rtlCol="0">
              <a:spAutoFit/>
            </a:bodyPr>
            <a:lstStyle/>
            <a:p>
              <a:pPr algn="just"/>
              <a:r>
                <a:rPr lang="pt-BR" sz="2800" b="1" dirty="0">
                  <a:solidFill>
                    <a:schemeClr val="tx2"/>
                  </a:solidFill>
                </a:rPr>
                <a:t>Referências</a:t>
              </a:r>
            </a:p>
            <a:p>
              <a:pPr algn="just"/>
              <a:endParaRPr lang="pt-BR" sz="2800" b="1" dirty="0">
                <a:solidFill>
                  <a:schemeClr val="tx2"/>
                </a:solidFill>
              </a:endParaRPr>
            </a:p>
          </p:txBody>
        </p:sp>
      </p:grpSp>
      <p:sp>
        <p:nvSpPr>
          <p:cNvPr id="29" name="CaixaDeTexto 28"/>
          <p:cNvSpPr txBox="1"/>
          <p:nvPr/>
        </p:nvSpPr>
        <p:spPr>
          <a:xfrm>
            <a:off x="935327" y="6263586"/>
            <a:ext cx="5887324" cy="523220"/>
          </a:xfrm>
          <a:prstGeom prst="rect">
            <a:avLst/>
          </a:prstGeom>
          <a:noFill/>
        </p:spPr>
        <p:txBody>
          <a:bodyPr wrap="square" rtlCol="0">
            <a:spAutoFit/>
          </a:bodyPr>
          <a:lstStyle/>
          <a:p>
            <a:pPr algn="just"/>
            <a:endParaRPr lang="pt-BR" sz="2800" b="1" dirty="0">
              <a:solidFill>
                <a:schemeClr val="tx2"/>
              </a:solidFill>
            </a:endParaRPr>
          </a:p>
        </p:txBody>
      </p:sp>
      <p:sp>
        <p:nvSpPr>
          <p:cNvPr id="28" name="Retângulo 27">
            <a:extLst>
              <a:ext uri="{FF2B5EF4-FFF2-40B4-BE49-F238E27FC236}">
                <a16:creationId xmlns:a16="http://schemas.microsoft.com/office/drawing/2014/main" id="{854A45A0-1FEC-4C9A-8F93-C1B280F4BFF1}"/>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91E8FD09-BF3D-4C9B-8486-988557D247DE}"/>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32" name="Imagem 31">
            <a:extLst>
              <a:ext uri="{FF2B5EF4-FFF2-40B4-BE49-F238E27FC236}">
                <a16:creationId xmlns:a16="http://schemas.microsoft.com/office/drawing/2014/main" id="{8B3A1D5E-0170-47D0-864B-17721BA9CF73}"/>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ângulo 37"/>
          <p:cNvSpPr/>
          <p:nvPr/>
        </p:nvSpPr>
        <p:spPr>
          <a:xfrm>
            <a:off x="2210823" y="-1"/>
            <a:ext cx="9981177" cy="10237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 name="Grupo 46">
            <a:extLst>
              <a:ext uri="{FF2B5EF4-FFF2-40B4-BE49-F238E27FC236}">
                <a16:creationId xmlns:a16="http://schemas.microsoft.com/office/drawing/2014/main" id="{10BA049E-49D4-491B-8167-A507954C2F57}"/>
              </a:ext>
            </a:extLst>
          </p:cNvPr>
          <p:cNvGrpSpPr/>
          <p:nvPr/>
        </p:nvGrpSpPr>
        <p:grpSpPr>
          <a:xfrm>
            <a:off x="0" y="0"/>
            <a:ext cx="2495600" cy="6858000"/>
            <a:chOff x="0" y="0"/>
            <a:chExt cx="2230515" cy="6858000"/>
          </a:xfrm>
        </p:grpSpPr>
        <p:grpSp>
          <p:nvGrpSpPr>
            <p:cNvPr id="3" name="Grupo 47">
              <a:extLst>
                <a:ext uri="{FF2B5EF4-FFF2-40B4-BE49-F238E27FC236}">
                  <a16:creationId xmlns:a16="http://schemas.microsoft.com/office/drawing/2014/main" id="{0DF6F61F-B857-4FEF-A185-82403BC80422}"/>
                </a:ext>
              </a:extLst>
            </p:cNvPr>
            <p:cNvGrpSpPr/>
            <p:nvPr/>
          </p:nvGrpSpPr>
          <p:grpSpPr>
            <a:xfrm>
              <a:off x="0" y="0"/>
              <a:ext cx="2230515" cy="6858000"/>
              <a:chOff x="0" y="0"/>
              <a:chExt cx="2230515" cy="6858000"/>
            </a:xfrm>
          </p:grpSpPr>
          <p:sp>
            <p:nvSpPr>
              <p:cNvPr id="59" name="Retângulo 58">
                <a:extLst>
                  <a:ext uri="{FF2B5EF4-FFF2-40B4-BE49-F238E27FC236}">
                    <a16:creationId xmlns:a16="http://schemas.microsoft.com/office/drawing/2014/main" id="{E914579D-5084-4BD9-BB7E-CA4F2B106B4D}"/>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0" name="Retângulo 59">
                <a:extLst>
                  <a:ext uri="{FF2B5EF4-FFF2-40B4-BE49-F238E27FC236}">
                    <a16:creationId xmlns:a16="http://schemas.microsoft.com/office/drawing/2014/main" id="{33629CFF-766A-439E-A4A3-A6B5E754A76B}"/>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4" name="Grupo 48">
              <a:extLst>
                <a:ext uri="{FF2B5EF4-FFF2-40B4-BE49-F238E27FC236}">
                  <a16:creationId xmlns:a16="http://schemas.microsoft.com/office/drawing/2014/main" id="{76F20861-B760-426F-909E-FF58C64771E2}"/>
                </a:ext>
              </a:extLst>
            </p:cNvPr>
            <p:cNvGrpSpPr/>
            <p:nvPr/>
          </p:nvGrpSpPr>
          <p:grpSpPr>
            <a:xfrm>
              <a:off x="75534" y="410445"/>
              <a:ext cx="2132035" cy="4746747"/>
              <a:chOff x="75534" y="410445"/>
              <a:chExt cx="2132035" cy="4746747"/>
            </a:xfrm>
          </p:grpSpPr>
          <p:sp>
            <p:nvSpPr>
              <p:cNvPr id="44" name="CaixaDeTexto 43">
                <a:extLst>
                  <a:ext uri="{FF2B5EF4-FFF2-40B4-BE49-F238E27FC236}">
                    <a16:creationId xmlns:a16="http://schemas.microsoft.com/office/drawing/2014/main" id="{D84F56BC-6702-4128-A49A-759C76E39B5E}"/>
                  </a:ext>
                </a:extLst>
              </p:cNvPr>
              <p:cNvSpPr txBox="1"/>
              <p:nvPr/>
            </p:nvSpPr>
            <p:spPr>
              <a:xfrm>
                <a:off x="229614" y="410445"/>
                <a:ext cx="1731757" cy="646331"/>
              </a:xfrm>
              <a:prstGeom prst="rect">
                <a:avLst/>
              </a:prstGeom>
              <a:noFill/>
            </p:spPr>
            <p:txBody>
              <a:bodyPr wrap="none" rtlCol="0">
                <a:spAutoFit/>
              </a:bodyPr>
              <a:lstStyle/>
              <a:p>
                <a:pPr algn="ctr"/>
                <a:r>
                  <a:rPr lang="pt-BR" dirty="0">
                    <a:solidFill>
                      <a:schemeClr val="bg1"/>
                    </a:solidFill>
                  </a:rPr>
                  <a:t>Tópicos a serem </a:t>
                </a:r>
              </a:p>
              <a:p>
                <a:pPr algn="ctr"/>
                <a:r>
                  <a:rPr lang="pt-BR" dirty="0">
                    <a:solidFill>
                      <a:schemeClr val="bg1"/>
                    </a:solidFill>
                  </a:rPr>
                  <a:t>apresentados</a:t>
                </a:r>
              </a:p>
            </p:txBody>
          </p:sp>
          <p:sp>
            <p:nvSpPr>
              <p:cNvPr id="45" name="CaixaDeTexto 44">
                <a:extLst>
                  <a:ext uri="{FF2B5EF4-FFF2-40B4-BE49-F238E27FC236}">
                    <a16:creationId xmlns:a16="http://schemas.microsoft.com/office/drawing/2014/main" id="{73CFE5AC-E40E-480F-B34E-17DE59FA8669}"/>
                  </a:ext>
                </a:extLst>
              </p:cNvPr>
              <p:cNvSpPr txBox="1"/>
              <p:nvPr/>
            </p:nvSpPr>
            <p:spPr>
              <a:xfrm>
                <a:off x="364097" y="1721132"/>
                <a:ext cx="162781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46" name="CaixaDeTexto 45">
                <a:extLst>
                  <a:ext uri="{FF2B5EF4-FFF2-40B4-BE49-F238E27FC236}">
                    <a16:creationId xmlns:a16="http://schemas.microsoft.com/office/drawing/2014/main" id="{F6290266-4B94-4BD9-AC34-B86F54BEC76D}"/>
                  </a:ext>
                </a:extLst>
              </p:cNvPr>
              <p:cNvSpPr txBox="1"/>
              <p:nvPr/>
            </p:nvSpPr>
            <p:spPr>
              <a:xfrm>
                <a:off x="364097" y="2205599"/>
                <a:ext cx="1627818"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7" name="CaixaDeTexto 46">
                <a:extLst>
                  <a:ext uri="{FF2B5EF4-FFF2-40B4-BE49-F238E27FC236}">
                    <a16:creationId xmlns:a16="http://schemas.microsoft.com/office/drawing/2014/main" id="{F64B8B3E-1F1A-4881-AC15-D6F06FFFC746}"/>
                  </a:ext>
                </a:extLst>
              </p:cNvPr>
              <p:cNvSpPr txBox="1"/>
              <p:nvPr/>
            </p:nvSpPr>
            <p:spPr>
              <a:xfrm>
                <a:off x="364097" y="2693807"/>
                <a:ext cx="159727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8" name="CaixaDeTexto 47">
                <a:extLst>
                  <a:ext uri="{FF2B5EF4-FFF2-40B4-BE49-F238E27FC236}">
                    <a16:creationId xmlns:a16="http://schemas.microsoft.com/office/drawing/2014/main" id="{12A6CA4D-B839-4B7B-B6E1-BE898C611FF7}"/>
                  </a:ext>
                </a:extLst>
              </p:cNvPr>
              <p:cNvSpPr txBox="1"/>
              <p:nvPr/>
            </p:nvSpPr>
            <p:spPr>
              <a:xfrm>
                <a:off x="364097" y="3215586"/>
                <a:ext cx="1843472" cy="584775"/>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9" name="CaixaDeTexto 48">
                <a:extLst>
                  <a:ext uri="{FF2B5EF4-FFF2-40B4-BE49-F238E27FC236}">
                    <a16:creationId xmlns:a16="http://schemas.microsoft.com/office/drawing/2014/main" id="{F164C75B-9893-44C4-ACDC-06E35B355B01}"/>
                  </a:ext>
                </a:extLst>
              </p:cNvPr>
              <p:cNvSpPr txBox="1"/>
              <p:nvPr/>
            </p:nvSpPr>
            <p:spPr>
              <a:xfrm>
                <a:off x="364096" y="3924448"/>
                <a:ext cx="1627816"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Metodologia</a:t>
                </a:r>
              </a:p>
            </p:txBody>
          </p:sp>
          <p:sp>
            <p:nvSpPr>
              <p:cNvPr id="50" name="CaixaDeTexto 49">
                <a:extLst>
                  <a:ext uri="{FF2B5EF4-FFF2-40B4-BE49-F238E27FC236}">
                    <a16:creationId xmlns:a16="http://schemas.microsoft.com/office/drawing/2014/main" id="{8B1A2EC3-7172-4B50-9E34-E4EC21E825D6}"/>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51" name="Fluxograma: Decisão 50">
                <a:extLst>
                  <a:ext uri="{FF2B5EF4-FFF2-40B4-BE49-F238E27FC236}">
                    <a16:creationId xmlns:a16="http://schemas.microsoft.com/office/drawing/2014/main" id="{D194EC9D-F59A-4EB3-9E03-B643DE55A5BE}"/>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2" name="Fluxograma: Decisão 51">
                <a:extLst>
                  <a:ext uri="{FF2B5EF4-FFF2-40B4-BE49-F238E27FC236}">
                    <a16:creationId xmlns:a16="http://schemas.microsoft.com/office/drawing/2014/main" id="{1A3C7999-04D3-4286-86AC-78A85DAA7AD9}"/>
                  </a:ext>
                </a:extLst>
              </p:cNvPr>
              <p:cNvSpPr/>
              <p:nvPr/>
            </p:nvSpPr>
            <p:spPr>
              <a:xfrm>
                <a:off x="106660" y="2276872"/>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1"/>
                  </a:solidFill>
                </a:endParaRPr>
              </a:p>
            </p:txBody>
          </p:sp>
          <p:sp>
            <p:nvSpPr>
              <p:cNvPr id="53" name="Fluxograma: Decisão 52">
                <a:extLst>
                  <a:ext uri="{FF2B5EF4-FFF2-40B4-BE49-F238E27FC236}">
                    <a16:creationId xmlns:a16="http://schemas.microsoft.com/office/drawing/2014/main" id="{AAA28A16-976C-4E04-BA2D-DB954613A4D6}"/>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4" name="Fluxograma: Decisão 53">
                <a:extLst>
                  <a:ext uri="{FF2B5EF4-FFF2-40B4-BE49-F238E27FC236}">
                    <a16:creationId xmlns:a16="http://schemas.microsoft.com/office/drawing/2014/main" id="{1DD24C07-FBA0-487A-96EB-E498A62C45CB}"/>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5" name="Fluxograma: Decisão 54">
                <a:extLst>
                  <a:ext uri="{FF2B5EF4-FFF2-40B4-BE49-F238E27FC236}">
                    <a16:creationId xmlns:a16="http://schemas.microsoft.com/office/drawing/2014/main" id="{CC96CE90-45C0-4E61-BF33-25A7C6FB1A25}"/>
                  </a:ext>
                </a:extLst>
              </p:cNvPr>
              <p:cNvSpPr/>
              <p:nvPr/>
            </p:nvSpPr>
            <p:spPr>
              <a:xfrm>
                <a:off x="113825" y="4014511"/>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6" name="Fluxograma: Decisão 55">
                <a:extLst>
                  <a:ext uri="{FF2B5EF4-FFF2-40B4-BE49-F238E27FC236}">
                    <a16:creationId xmlns:a16="http://schemas.microsoft.com/office/drawing/2014/main" id="{9BEB2829-C1DD-4A3C-B24D-26EFC40D763B}"/>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57" name="Fluxograma: Decisão 56">
                <a:extLst>
                  <a:ext uri="{FF2B5EF4-FFF2-40B4-BE49-F238E27FC236}">
                    <a16:creationId xmlns:a16="http://schemas.microsoft.com/office/drawing/2014/main" id="{C0F6ACCD-BAA2-4798-BF32-9D213003EF0E}"/>
                  </a:ext>
                </a:extLst>
              </p:cNvPr>
              <p:cNvSpPr/>
              <p:nvPr/>
            </p:nvSpPr>
            <p:spPr>
              <a:xfrm>
                <a:off x="119336" y="4871674"/>
                <a:ext cx="178675" cy="199697"/>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8" name="CaixaDeTexto 57">
                <a:extLst>
                  <a:ext uri="{FF2B5EF4-FFF2-40B4-BE49-F238E27FC236}">
                    <a16:creationId xmlns:a16="http://schemas.microsoft.com/office/drawing/2014/main" id="{BD024B85-7645-45E5-9856-B36F6562902A}"/>
                  </a:ext>
                </a:extLst>
              </p:cNvPr>
              <p:cNvSpPr txBox="1"/>
              <p:nvPr/>
            </p:nvSpPr>
            <p:spPr>
              <a:xfrm>
                <a:off x="364097" y="4818638"/>
                <a:ext cx="1524394" cy="338554"/>
              </a:xfrm>
              <a:prstGeom prst="rect">
                <a:avLst/>
              </a:prstGeom>
              <a:noFill/>
            </p:spPr>
            <p:txBody>
              <a:bodyPr wrap="square" rtlCol="0">
                <a:spAutoFit/>
              </a:bodyPr>
              <a:lstStyle/>
              <a:p>
                <a:r>
                  <a:rPr lang="pt-BR" sz="1600" b="1" dirty="0">
                    <a:effectLst>
                      <a:outerShdw blurRad="38100" dist="38100" dir="2700000" algn="tl">
                        <a:srgbClr val="000000">
                          <a:alpha val="43137"/>
                        </a:srgbClr>
                      </a:outerShdw>
                    </a:effectLst>
                  </a:rPr>
                  <a:t>Referências</a:t>
                </a:r>
              </a:p>
            </p:txBody>
          </p:sp>
        </p:grpSp>
      </p:grpSp>
      <p:sp>
        <p:nvSpPr>
          <p:cNvPr id="33" name="CaixaDeTexto 32"/>
          <p:cNvSpPr txBox="1"/>
          <p:nvPr/>
        </p:nvSpPr>
        <p:spPr>
          <a:xfrm>
            <a:off x="2639616" y="260648"/>
            <a:ext cx="9337939" cy="523220"/>
          </a:xfrm>
          <a:prstGeom prst="rect">
            <a:avLst/>
          </a:prstGeom>
          <a:noFill/>
        </p:spPr>
        <p:txBody>
          <a:bodyPr wrap="square" rtlCol="0">
            <a:spAutoFit/>
          </a:bodyPr>
          <a:lstStyle/>
          <a:p>
            <a:pPr algn="ctr"/>
            <a:r>
              <a:rPr lang="pt-BR" sz="2800" b="1" dirty="0">
                <a:solidFill>
                  <a:schemeClr val="bg1"/>
                </a:solidFill>
                <a:effectLst>
                  <a:outerShdw blurRad="38100" dist="38100" dir="2700000" algn="tl">
                    <a:srgbClr val="000000">
                      <a:alpha val="43137"/>
                    </a:srgbClr>
                  </a:outerShdw>
                </a:effectLst>
              </a:rPr>
              <a:t>REFERÊNCIAS</a:t>
            </a:r>
          </a:p>
        </p:txBody>
      </p:sp>
      <p:sp>
        <p:nvSpPr>
          <p:cNvPr id="7" name="CaixaDeTexto 6">
            <a:extLst>
              <a:ext uri="{FF2B5EF4-FFF2-40B4-BE49-F238E27FC236}">
                <a16:creationId xmlns:a16="http://schemas.microsoft.com/office/drawing/2014/main" id="{813B453B-83D6-434A-A868-AE1544725AE5}"/>
              </a:ext>
            </a:extLst>
          </p:cNvPr>
          <p:cNvSpPr txBox="1"/>
          <p:nvPr/>
        </p:nvSpPr>
        <p:spPr>
          <a:xfrm>
            <a:off x="2677824" y="1320569"/>
            <a:ext cx="8856984" cy="2308324"/>
          </a:xfrm>
          <a:prstGeom prst="rect">
            <a:avLst/>
          </a:prstGeom>
          <a:noFill/>
        </p:spPr>
        <p:txBody>
          <a:bodyPr wrap="square" rtlCol="0">
            <a:spAutoFit/>
          </a:bodyPr>
          <a:lstStyle/>
          <a:p>
            <a:br>
              <a:rPr lang="pt-BR" dirty="0"/>
            </a:br>
            <a:endParaRPr lang="pt-BR" dirty="0"/>
          </a:p>
          <a:p>
            <a:endParaRPr lang="pt-BR" dirty="0"/>
          </a:p>
          <a:p>
            <a:endParaRPr lang="pt-BR" dirty="0"/>
          </a:p>
          <a:p>
            <a:endParaRPr lang="pt-BR" dirty="0"/>
          </a:p>
          <a:p>
            <a:endParaRPr lang="pt-BR" dirty="0"/>
          </a:p>
          <a:p>
            <a:endParaRPr lang="pt-BR" dirty="0"/>
          </a:p>
          <a:p>
            <a:endParaRPr lang="pt-BR" dirty="0"/>
          </a:p>
        </p:txBody>
      </p:sp>
      <p:sp>
        <p:nvSpPr>
          <p:cNvPr id="5" name="Rectangle 1">
            <a:extLst>
              <a:ext uri="{FF2B5EF4-FFF2-40B4-BE49-F238E27FC236}">
                <a16:creationId xmlns:a16="http://schemas.microsoft.com/office/drawing/2014/main" id="{C9758E5B-F903-4AA2-9B9E-CEC6BB09B68B}"/>
              </a:ext>
            </a:extLst>
          </p:cNvPr>
          <p:cNvSpPr>
            <a:spLocks noChangeArrowheads="1"/>
          </p:cNvSpPr>
          <p:nvPr/>
        </p:nvSpPr>
        <p:spPr bwMode="auto">
          <a:xfrm>
            <a:off x="2877295" y="1193974"/>
            <a:ext cx="8328248"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KAWAMURA, L.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Novas tecnologias e educação</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São Paulo: Ática, 1990. 80 p. ISBN 85-08-03606-X. (Série Princípios).</a:t>
            </a: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LÉVY, P.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tecnologias da inteligência:</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futuro do pensamento na era da informática. Tradução de Carlos Irineu da Costa. 2. ed. São Paulo: Editora 34, 2010. 208 p. ISBN 978-85-85490-15-7. (Coleção TRANS).</a:t>
            </a: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LÉVY, P.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Cibercultura</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Tradução de Carlos Irineu da Costa. 3. ed. São Paulo: Editora 34, 2010. 272 p. ISBN 978-85-7326-126-4. (Coleção TRANS).</a:t>
            </a: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LÉVY, P.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que é o virtual?</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Tradução de Paulo Neves. 2. ed. São Paulo: Editora 34, 2011. 160 p. ISBN 978-85-7326-036-6. (Coleção TRANS).</a:t>
            </a: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MARCONDES, B.; MENEZES, G.; TOSHIMITSU, T.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Como usar outras linguagens na sala de aula</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São Paulo: Contexto, 152 p. ISBN 978-85-7244-142-1. (Coleção como usar na sala de aula).</a:t>
            </a: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MATOS, M. D. S. Linguagem e tecnologia. </a:t>
            </a:r>
            <a:r>
              <a:rPr kumimoji="0" lang="es-MX"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LASTÓRIA, A. C., et al.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Diferentes linguagens no contexto escolar:</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questões conceituais e apontamentos metodológicos. Florianópolis: Insular, 2013. p. 53-61. ISBN 978-85-7474-646-3.</a:t>
            </a: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NAPOLITANO, M.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Como usar a televisão na sala de aula</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ed. São Paulo: Contexto, 1999. 140 p. ISBN 85-7244-111-5. (Coleção como usar na sala de aula).</a:t>
            </a: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NAPOLITANO, M.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Como usar o cinema na sala de aula</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 ed. São Paulo: Contexto, 2010. 249 p. ISBN 978-85-7244-215-2. (Coleção como usar na sala de aula).</a:t>
            </a: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NETTO, S. P.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Telas que ensinam - mídia e aprendizagem:</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 cinema às tecnologias digitais. 3. ed. Campinas: Alínea, 2011. 256 p. ISBN 978-85-7516-404-4.</a:t>
            </a: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OLIVEIRA, M. R. N. S. Do mito da tecnologia ao paradigma tecnológico: a mediação tecnológica nas práticas didático-pedagógicas.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Revista Brasileira de Educação</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 18, Dezembro 2001. 101-107. </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Disponivel</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em: &lt;http://www.scielo.br/</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scielo.php?script</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sci_arttext&amp;pid</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=S1413-24782001000300009&amp;lng=</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pt&amp;nrm</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iso</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 Acesso em: 07 nov. 2018.</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SANDHOLTZ, J. H.; RINGSTAFF, C.; DWYER, D. C.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Ensinando com tecnologia:</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criando salas de aula centradas nos alunos. Tradução de Marcos Antônio </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Guirado</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Domingues. 1. ed. Porto Alegre: Artmed, 1997. 196 p. ISBN 85-7307-299-7.</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SANTOS, L. G. D.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Politizar as novas tecnologias:</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impacto </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sócio-técnico</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 informação digital e genética. 3. ed. São Paulo: Editora 34, 2011. 320 p. ISBN 978-85-7326-277-3.</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SIGNORINI, I.; CAVALCANTI, M. C. Língua, linguagem e mediação tecnológica.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Trab. </a:t>
            </a:r>
            <a:r>
              <a:rPr kumimoji="0" lang="pt-BR" altLang="pt-BR" sz="11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linguist</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apl.</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Campinas, 49, n. 2, Dezembro 2010. 419-440. </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Disponivel</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em: &lt;http://www.scielo.br/</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scielo.php?script</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sci_arttext&amp;pid</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=S0103-18132010000200007&amp;lng=</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en&amp;nrm</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t-BR" altLang="pt-B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iso</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 Acesso em: 07 nov. 2018.</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Aft>
                <a:spcPts val="60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SILVA, M. </a:t>
            </a:r>
            <a:r>
              <a:rPr kumimoji="0" lang="pt-BR" altLang="pt-B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Sala de aula interativa</a:t>
            </a: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 ed. São Paulo: Edições Loyola, 2010. 272 p. ISBN 978-85-15-03708-7.</a:t>
            </a:r>
            <a:endParaRPr kumimoji="0" lang="pt-BR" altLang="pt-BR" sz="11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2783631" y="2650998"/>
            <a:ext cx="9217571" cy="40750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00" dirty="0"/>
          </a:p>
        </p:txBody>
      </p:sp>
      <p:sp>
        <p:nvSpPr>
          <p:cNvPr id="34" name="Retângulo 33"/>
          <p:cNvSpPr/>
          <p:nvPr/>
        </p:nvSpPr>
        <p:spPr>
          <a:xfrm>
            <a:off x="3355128" y="5227470"/>
            <a:ext cx="8646075"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00" dirty="0"/>
          </a:p>
        </p:txBody>
      </p:sp>
      <p:sp>
        <p:nvSpPr>
          <p:cNvPr id="33" name="Retângulo 32"/>
          <p:cNvSpPr/>
          <p:nvPr/>
        </p:nvSpPr>
        <p:spPr>
          <a:xfrm>
            <a:off x="3334106" y="4291299"/>
            <a:ext cx="8667097"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00" dirty="0"/>
          </a:p>
        </p:txBody>
      </p:sp>
      <p:sp>
        <p:nvSpPr>
          <p:cNvPr id="32" name="Retângulo 31"/>
          <p:cNvSpPr/>
          <p:nvPr/>
        </p:nvSpPr>
        <p:spPr>
          <a:xfrm>
            <a:off x="3334108" y="3355127"/>
            <a:ext cx="8667096"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00" dirty="0"/>
          </a:p>
        </p:txBody>
      </p:sp>
      <p:sp>
        <p:nvSpPr>
          <p:cNvPr id="21" name="Retângulo 20"/>
          <p:cNvSpPr/>
          <p:nvPr/>
        </p:nvSpPr>
        <p:spPr>
          <a:xfrm>
            <a:off x="2486716" y="628214"/>
            <a:ext cx="9722073" cy="979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CaixaDeTexto 21"/>
          <p:cNvSpPr txBox="1"/>
          <p:nvPr/>
        </p:nvSpPr>
        <p:spPr>
          <a:xfrm>
            <a:off x="6002134" y="691147"/>
            <a:ext cx="258615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Justificativa</a:t>
            </a:r>
          </a:p>
        </p:txBody>
      </p:sp>
      <p:sp>
        <p:nvSpPr>
          <p:cNvPr id="26" name="CaixaDeTexto 25"/>
          <p:cNvSpPr txBox="1"/>
          <p:nvPr/>
        </p:nvSpPr>
        <p:spPr>
          <a:xfrm>
            <a:off x="2765968" y="2650998"/>
            <a:ext cx="9145017" cy="4431983"/>
          </a:xfrm>
          <a:prstGeom prst="rect">
            <a:avLst/>
          </a:prstGeom>
          <a:noFill/>
        </p:spPr>
        <p:txBody>
          <a:bodyPr wrap="square" rtlCol="0">
            <a:spAutoFit/>
          </a:bodyPr>
          <a:lstStyle/>
          <a:p>
            <a:pPr marL="342900" indent="-342900" algn="just">
              <a:buFont typeface="Arial" panose="020B0604020202020204" pitchFamily="34" charset="0"/>
              <a:buChar char="•"/>
            </a:pPr>
            <a:r>
              <a:rPr lang="pt-BR" sz="2000" dirty="0"/>
              <a:t>Devido à presença significativa de objetos de aprendizagem (OA) em materiais cada vez mais utilizados por alunos e professores: bancos nacionais e internacionais de OA, e-books e outros materiais digitalizados, virtualizados e disponíveis na internet, de acesso público ou privado.</a:t>
            </a:r>
          </a:p>
          <a:p>
            <a:pPr marL="342900" indent="-342900" algn="just">
              <a:buFont typeface="Arial" panose="020B0604020202020204" pitchFamily="34" charset="0"/>
              <a:buChar char="•"/>
            </a:pPr>
            <a:r>
              <a:rPr lang="pt-BR" sz="2000" dirty="0"/>
              <a:t>Devido à necessidade de se reconhecer as limitações e o real potencial formativo do uso de objetos de aprendizagem para a elaboração conceitual de alguns conceitos químicos.</a:t>
            </a:r>
          </a:p>
          <a:p>
            <a:pPr marL="342900" indent="-342900" algn="just">
              <a:buFont typeface="Arial" panose="020B0604020202020204" pitchFamily="34" charset="0"/>
              <a:buChar char="•"/>
            </a:pPr>
            <a:r>
              <a:rPr lang="pt-BR" sz="2000" dirty="0"/>
              <a:t>Devido à compreensão dos objetos de aprendizagem como uma linguagem e de natureza simbólica.</a:t>
            </a:r>
          </a:p>
          <a:p>
            <a:pPr marL="342900" indent="-342900" algn="just">
              <a:buFont typeface="Arial" panose="020B0604020202020204" pitchFamily="34" charset="0"/>
              <a:buChar char="•"/>
            </a:pPr>
            <a:r>
              <a:rPr lang="pt-BR" sz="2000" dirty="0"/>
              <a:t>Compreensão de que o Ensino de Química deve contribuir para a formação de um cidadão tecnologicamente crítico</a:t>
            </a:r>
          </a:p>
          <a:p>
            <a:pPr marL="342900" indent="-342900" algn="just">
              <a:buFont typeface="Arial" panose="020B0604020202020204" pitchFamily="34" charset="0"/>
              <a:buChar char="•"/>
            </a:pPr>
            <a:r>
              <a:rPr lang="pt-BR" sz="2000" dirty="0"/>
              <a:t>Compatibilidade com as pesquisas desenvolvidas pelo Grupo de pesquisa “Ciência, Comportamento e Ambiente”</a:t>
            </a:r>
          </a:p>
          <a:p>
            <a:pPr marL="342900" indent="-342900" algn="just">
              <a:buFont typeface="Arial" panose="020B0604020202020204" pitchFamily="34" charset="0"/>
              <a:buChar char="•"/>
            </a:pPr>
            <a:endParaRPr lang="pt-BR" sz="2200" dirty="0"/>
          </a:p>
        </p:txBody>
      </p:sp>
      <p:sp>
        <p:nvSpPr>
          <p:cNvPr id="35" name="CaixaDeTexto 34"/>
          <p:cNvSpPr txBox="1"/>
          <p:nvPr/>
        </p:nvSpPr>
        <p:spPr>
          <a:xfrm>
            <a:off x="2783629" y="1602719"/>
            <a:ext cx="9053862" cy="1077218"/>
          </a:xfrm>
          <a:prstGeom prst="rect">
            <a:avLst/>
          </a:prstGeom>
          <a:noFill/>
        </p:spPr>
        <p:txBody>
          <a:bodyPr wrap="square" rtlCol="0">
            <a:spAutoFit/>
          </a:bodyPr>
          <a:lstStyle/>
          <a:p>
            <a:r>
              <a:rPr lang="pt-BR" sz="3200" dirty="0"/>
              <a:t>Por que estudar o tema “objetos de aprendizagem” no ensino de Química?</a:t>
            </a:r>
          </a:p>
        </p:txBody>
      </p:sp>
      <p:grpSp>
        <p:nvGrpSpPr>
          <p:cNvPr id="38" name="Grupo 46">
            <a:extLst>
              <a:ext uri="{FF2B5EF4-FFF2-40B4-BE49-F238E27FC236}">
                <a16:creationId xmlns:a16="http://schemas.microsoft.com/office/drawing/2014/main" id="{10BA049E-49D4-491B-8167-A507954C2F57}"/>
              </a:ext>
            </a:extLst>
          </p:cNvPr>
          <p:cNvGrpSpPr/>
          <p:nvPr/>
        </p:nvGrpSpPr>
        <p:grpSpPr>
          <a:xfrm>
            <a:off x="0" y="582524"/>
            <a:ext cx="2495600" cy="6275476"/>
            <a:chOff x="0" y="0"/>
            <a:chExt cx="2230515" cy="6858000"/>
          </a:xfrm>
        </p:grpSpPr>
        <p:grpSp>
          <p:nvGrpSpPr>
            <p:cNvPr id="41" name="Grupo 47">
              <a:extLst>
                <a:ext uri="{FF2B5EF4-FFF2-40B4-BE49-F238E27FC236}">
                  <a16:creationId xmlns:a16="http://schemas.microsoft.com/office/drawing/2014/main" id="{0DF6F61F-B857-4FEF-A185-82403BC80422}"/>
                </a:ext>
              </a:extLst>
            </p:cNvPr>
            <p:cNvGrpSpPr/>
            <p:nvPr/>
          </p:nvGrpSpPr>
          <p:grpSpPr>
            <a:xfrm>
              <a:off x="0" y="0"/>
              <a:ext cx="2230515" cy="6858000"/>
              <a:chOff x="0" y="0"/>
              <a:chExt cx="2230515" cy="6858000"/>
            </a:xfrm>
          </p:grpSpPr>
          <p:sp>
            <p:nvSpPr>
              <p:cNvPr id="59" name="Retângulo 58">
                <a:extLst>
                  <a:ext uri="{FF2B5EF4-FFF2-40B4-BE49-F238E27FC236}">
                    <a16:creationId xmlns:a16="http://schemas.microsoft.com/office/drawing/2014/main" id="{E914579D-5084-4BD9-BB7E-CA4F2B106B4D}"/>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0" name="Retângulo 59">
                <a:extLst>
                  <a:ext uri="{FF2B5EF4-FFF2-40B4-BE49-F238E27FC236}">
                    <a16:creationId xmlns:a16="http://schemas.microsoft.com/office/drawing/2014/main" id="{33629CFF-766A-439E-A4A3-A6B5E754A76B}"/>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42" name="Grupo 48">
              <a:extLst>
                <a:ext uri="{FF2B5EF4-FFF2-40B4-BE49-F238E27FC236}">
                  <a16:creationId xmlns:a16="http://schemas.microsoft.com/office/drawing/2014/main" id="{76F20861-B760-426F-909E-FF58C64771E2}"/>
                </a:ext>
              </a:extLst>
            </p:cNvPr>
            <p:cNvGrpSpPr/>
            <p:nvPr/>
          </p:nvGrpSpPr>
          <p:grpSpPr>
            <a:xfrm>
              <a:off x="75534" y="410445"/>
              <a:ext cx="2132035" cy="4746747"/>
              <a:chOff x="75534" y="410445"/>
              <a:chExt cx="2132035" cy="4746747"/>
            </a:xfrm>
          </p:grpSpPr>
          <p:sp>
            <p:nvSpPr>
              <p:cNvPr id="44" name="CaixaDeTexto 43">
                <a:extLst>
                  <a:ext uri="{FF2B5EF4-FFF2-40B4-BE49-F238E27FC236}">
                    <a16:creationId xmlns:a16="http://schemas.microsoft.com/office/drawing/2014/main" id="{D84F56BC-6702-4128-A49A-759C76E39B5E}"/>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45" name="CaixaDeTexto 44">
                <a:extLst>
                  <a:ext uri="{FF2B5EF4-FFF2-40B4-BE49-F238E27FC236}">
                    <a16:creationId xmlns:a16="http://schemas.microsoft.com/office/drawing/2014/main" id="{73CFE5AC-E40E-480F-B34E-17DE59FA8669}"/>
                  </a:ext>
                </a:extLst>
              </p:cNvPr>
              <p:cNvSpPr txBox="1"/>
              <p:nvPr/>
            </p:nvSpPr>
            <p:spPr>
              <a:xfrm>
                <a:off x="364097" y="1721132"/>
                <a:ext cx="1627815" cy="338554"/>
              </a:xfrm>
              <a:prstGeom prst="rect">
                <a:avLst/>
              </a:prstGeom>
              <a:noFill/>
            </p:spPr>
            <p:txBody>
              <a:bodyPr wrap="square" rtlCol="0">
                <a:spAutoFit/>
              </a:bodyPr>
              <a:lstStyle/>
              <a:p>
                <a:r>
                  <a:rPr lang="pt-BR" sz="1600" b="1" dirty="0">
                    <a:solidFill>
                      <a:schemeClr val="tx2">
                        <a:lumMod val="50000"/>
                      </a:schemeClr>
                    </a:solidFill>
                    <a:effectLst>
                      <a:outerShdw blurRad="38100" dist="38100" dir="2700000" algn="tl">
                        <a:srgbClr val="000000">
                          <a:alpha val="43137"/>
                        </a:srgbClr>
                      </a:outerShdw>
                    </a:effectLst>
                  </a:rPr>
                  <a:t>Justificativa</a:t>
                </a:r>
              </a:p>
            </p:txBody>
          </p:sp>
          <p:sp>
            <p:nvSpPr>
              <p:cNvPr id="46" name="CaixaDeTexto 45">
                <a:extLst>
                  <a:ext uri="{FF2B5EF4-FFF2-40B4-BE49-F238E27FC236}">
                    <a16:creationId xmlns:a16="http://schemas.microsoft.com/office/drawing/2014/main" id="{F6290266-4B94-4BD9-AC34-B86F54BEC76D}"/>
                  </a:ext>
                </a:extLst>
              </p:cNvPr>
              <p:cNvSpPr txBox="1"/>
              <p:nvPr/>
            </p:nvSpPr>
            <p:spPr>
              <a:xfrm>
                <a:off x="364097" y="2205599"/>
                <a:ext cx="1627818"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7" name="CaixaDeTexto 46">
                <a:extLst>
                  <a:ext uri="{FF2B5EF4-FFF2-40B4-BE49-F238E27FC236}">
                    <a16:creationId xmlns:a16="http://schemas.microsoft.com/office/drawing/2014/main" id="{F64B8B3E-1F1A-4881-AC15-D6F06FFFC746}"/>
                  </a:ext>
                </a:extLst>
              </p:cNvPr>
              <p:cNvSpPr txBox="1"/>
              <p:nvPr/>
            </p:nvSpPr>
            <p:spPr>
              <a:xfrm>
                <a:off x="364097" y="2693807"/>
                <a:ext cx="159727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8" name="CaixaDeTexto 47">
                <a:extLst>
                  <a:ext uri="{FF2B5EF4-FFF2-40B4-BE49-F238E27FC236}">
                    <a16:creationId xmlns:a16="http://schemas.microsoft.com/office/drawing/2014/main" id="{12A6CA4D-B839-4B7B-B6E1-BE898C611FF7}"/>
                  </a:ext>
                </a:extLst>
              </p:cNvPr>
              <p:cNvSpPr txBox="1"/>
              <p:nvPr/>
            </p:nvSpPr>
            <p:spPr>
              <a:xfrm>
                <a:off x="364097" y="3215586"/>
                <a:ext cx="1843472" cy="584775"/>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49" name="CaixaDeTexto 48">
                <a:extLst>
                  <a:ext uri="{FF2B5EF4-FFF2-40B4-BE49-F238E27FC236}">
                    <a16:creationId xmlns:a16="http://schemas.microsoft.com/office/drawing/2014/main" id="{F164C75B-9893-44C4-ACDC-06E35B355B01}"/>
                  </a:ext>
                </a:extLst>
              </p:cNvPr>
              <p:cNvSpPr txBox="1"/>
              <p:nvPr/>
            </p:nvSpPr>
            <p:spPr>
              <a:xfrm>
                <a:off x="364096" y="3924448"/>
                <a:ext cx="1627816"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Metodologia</a:t>
                </a:r>
              </a:p>
            </p:txBody>
          </p:sp>
          <p:sp>
            <p:nvSpPr>
              <p:cNvPr id="50" name="CaixaDeTexto 49">
                <a:extLst>
                  <a:ext uri="{FF2B5EF4-FFF2-40B4-BE49-F238E27FC236}">
                    <a16:creationId xmlns:a16="http://schemas.microsoft.com/office/drawing/2014/main" id="{8B1A2EC3-7172-4B50-9E34-E4EC21E825D6}"/>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51" name="Fluxograma: Decisão 50">
                <a:extLst>
                  <a:ext uri="{FF2B5EF4-FFF2-40B4-BE49-F238E27FC236}">
                    <a16:creationId xmlns:a16="http://schemas.microsoft.com/office/drawing/2014/main" id="{D194EC9D-F59A-4EB3-9E03-B643DE55A5BE}"/>
                  </a:ext>
                </a:extLst>
              </p:cNvPr>
              <p:cNvSpPr/>
              <p:nvPr/>
            </p:nvSpPr>
            <p:spPr>
              <a:xfrm>
                <a:off x="75534" y="1793738"/>
                <a:ext cx="178675" cy="199697"/>
              </a:xfrm>
              <a:prstGeom prst="flowChartDecisi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52" name="Fluxograma: Decisão 51">
                <a:extLst>
                  <a:ext uri="{FF2B5EF4-FFF2-40B4-BE49-F238E27FC236}">
                    <a16:creationId xmlns:a16="http://schemas.microsoft.com/office/drawing/2014/main" id="{1A3C7999-04D3-4286-86AC-78A85DAA7AD9}"/>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3" name="Fluxograma: Decisão 52">
                <a:extLst>
                  <a:ext uri="{FF2B5EF4-FFF2-40B4-BE49-F238E27FC236}">
                    <a16:creationId xmlns:a16="http://schemas.microsoft.com/office/drawing/2014/main" id="{AAA28A16-976C-4E04-BA2D-DB954613A4D6}"/>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4" name="Fluxograma: Decisão 53">
                <a:extLst>
                  <a:ext uri="{FF2B5EF4-FFF2-40B4-BE49-F238E27FC236}">
                    <a16:creationId xmlns:a16="http://schemas.microsoft.com/office/drawing/2014/main" id="{1DD24C07-FBA0-487A-96EB-E498A62C45CB}"/>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5" name="Fluxograma: Decisão 54">
                <a:extLst>
                  <a:ext uri="{FF2B5EF4-FFF2-40B4-BE49-F238E27FC236}">
                    <a16:creationId xmlns:a16="http://schemas.microsoft.com/office/drawing/2014/main" id="{CC96CE90-45C0-4E61-BF33-25A7C6FB1A25}"/>
                  </a:ext>
                </a:extLst>
              </p:cNvPr>
              <p:cNvSpPr/>
              <p:nvPr/>
            </p:nvSpPr>
            <p:spPr>
              <a:xfrm>
                <a:off x="113825" y="4014511"/>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6" name="Fluxograma: Decisão 55">
                <a:extLst>
                  <a:ext uri="{FF2B5EF4-FFF2-40B4-BE49-F238E27FC236}">
                    <a16:creationId xmlns:a16="http://schemas.microsoft.com/office/drawing/2014/main" id="{9BEB2829-C1DD-4A3C-B24D-26EFC40D763B}"/>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57" name="Fluxograma: Decisão 56">
                <a:extLst>
                  <a:ext uri="{FF2B5EF4-FFF2-40B4-BE49-F238E27FC236}">
                    <a16:creationId xmlns:a16="http://schemas.microsoft.com/office/drawing/2014/main" id="{C0F6ACCD-BAA2-4798-BF32-9D213003EF0E}"/>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58" name="CaixaDeTexto 57">
                <a:extLst>
                  <a:ext uri="{FF2B5EF4-FFF2-40B4-BE49-F238E27FC236}">
                    <a16:creationId xmlns:a16="http://schemas.microsoft.com/office/drawing/2014/main" id="{BD024B85-7645-45E5-9856-B36F6562902A}"/>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37" name="Retângulo 36">
            <a:extLst>
              <a:ext uri="{FF2B5EF4-FFF2-40B4-BE49-F238E27FC236}">
                <a16:creationId xmlns:a16="http://schemas.microsoft.com/office/drawing/2014/main" id="{80E3690F-AF3B-4FAE-B3C0-B89707CBB160}"/>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E2D99885-6BD1-4DC9-8065-9D46C6CB9DF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40" name="Imagem 39">
            <a:extLst>
              <a:ext uri="{FF2B5EF4-FFF2-40B4-BE49-F238E27FC236}">
                <a16:creationId xmlns:a16="http://schemas.microsoft.com/office/drawing/2014/main" id="{8DDA52A0-9A80-4511-938B-BD0F8ADA6CE9}"/>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500"/>
                                        <p:tgtEl>
                                          <p:spTgt spid="2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fade">
                                      <p:cBhvr>
                                        <p:cTn id="23" dur="500"/>
                                        <p:tgtEl>
                                          <p:spTgt spid="2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xEl>
                                              <p:pRg st="2" end="2"/>
                                            </p:txEl>
                                          </p:spTgt>
                                        </p:tgtEl>
                                        <p:attrNameLst>
                                          <p:attrName>style.visibility</p:attrName>
                                        </p:attrNameLst>
                                      </p:cBhvr>
                                      <p:to>
                                        <p:strVal val="visible"/>
                                      </p:to>
                                    </p:set>
                                    <p:animEffect transition="in" filter="fade">
                                      <p:cBhvr>
                                        <p:cTn id="28" dur="500"/>
                                        <p:tgtEl>
                                          <p:spTgt spid="2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4" end="4"/>
                                            </p:txEl>
                                          </p:spTgt>
                                        </p:tgtEl>
                                        <p:attrNameLst>
                                          <p:attrName>style.visibility</p:attrName>
                                        </p:attrNameLst>
                                      </p:cBhvr>
                                      <p:to>
                                        <p:strVal val="visible"/>
                                      </p:to>
                                    </p:set>
                                    <p:animEffect transition="in" filter="fade">
                                      <p:cBhvr>
                                        <p:cTn id="3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2744581" y="3229066"/>
            <a:ext cx="9353349" cy="34969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Retângulo 33"/>
          <p:cNvSpPr/>
          <p:nvPr/>
        </p:nvSpPr>
        <p:spPr>
          <a:xfrm>
            <a:off x="3339847" y="6352214"/>
            <a:ext cx="8646075"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etângulo 32"/>
          <p:cNvSpPr/>
          <p:nvPr/>
        </p:nvSpPr>
        <p:spPr>
          <a:xfrm>
            <a:off x="3283029" y="4667432"/>
            <a:ext cx="8667097"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etângulo 31"/>
          <p:cNvSpPr/>
          <p:nvPr/>
        </p:nvSpPr>
        <p:spPr>
          <a:xfrm>
            <a:off x="3283031" y="3731260"/>
            <a:ext cx="8667096"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CaixaDeTexto 25"/>
          <p:cNvSpPr txBox="1"/>
          <p:nvPr/>
        </p:nvSpPr>
        <p:spPr>
          <a:xfrm>
            <a:off x="2543128" y="3209709"/>
            <a:ext cx="9442793" cy="3600986"/>
          </a:xfrm>
          <a:prstGeom prst="rect">
            <a:avLst/>
          </a:prstGeom>
          <a:noFill/>
        </p:spPr>
        <p:txBody>
          <a:bodyPr wrap="square" rtlCol="0">
            <a:spAutoFit/>
          </a:bodyPr>
          <a:lstStyle/>
          <a:p>
            <a:pPr marL="342900" indent="-342900" algn="just">
              <a:buFont typeface="Arial" panose="020B0604020202020204" pitchFamily="34" charset="0"/>
              <a:buChar char="•"/>
            </a:pPr>
            <a:r>
              <a:rPr lang="pt-BR" sz="1900" dirty="0"/>
              <a:t>Devido a aspectos restritivos e até impeditivos associados ao contexto da escola básica: estrutura física, estrutural e de gestão da escola; conteúdos associados a materiais e apostilas padronizados e comprometidos com currículos prescritos em nível estadual, assumindo como base parâmetros e bases comuns nacionais.</a:t>
            </a:r>
          </a:p>
          <a:p>
            <a:pPr marL="342900" indent="-342900" algn="just">
              <a:buFont typeface="Arial" panose="020B0604020202020204" pitchFamily="34" charset="0"/>
              <a:buChar char="•"/>
            </a:pPr>
            <a:r>
              <a:rPr lang="pt-BR" sz="1900" dirty="0"/>
              <a:t>Devido às propostas educativas, oriundas da Universidade e de outros centros de pesquisa, possuírem, geralmente, um caráter de inovação no currículo e nas práticas pedagógicas e um impacto direto nas escolas parceiras, principalmente devido à atuação presencial e contínua dos licenciandos em estágios curriculares supervisionados desenvolvidos nessas escolas.</a:t>
            </a:r>
          </a:p>
          <a:p>
            <a:pPr marL="342900" indent="-342900" algn="just">
              <a:buFont typeface="Arial" panose="020B0604020202020204" pitchFamily="34" charset="0"/>
              <a:buChar char="•"/>
            </a:pPr>
            <a:r>
              <a:rPr lang="pt-BR" sz="1900" dirty="0"/>
              <a:t>Considerando se tratar de um mestrado profissional, essa opção reforça a relação desejada entre a formação inicial e a formação continuada de professores, ampliando a apropriação pela escola básica de propostas inovadoras desenvolvidas no âmbito da Universidade .</a:t>
            </a:r>
          </a:p>
        </p:txBody>
      </p:sp>
      <p:sp>
        <p:nvSpPr>
          <p:cNvPr id="35" name="CaixaDeTexto 34"/>
          <p:cNvSpPr txBox="1"/>
          <p:nvPr/>
        </p:nvSpPr>
        <p:spPr>
          <a:xfrm>
            <a:off x="2744581" y="1772088"/>
            <a:ext cx="9330689" cy="1384995"/>
          </a:xfrm>
          <a:prstGeom prst="rect">
            <a:avLst/>
          </a:prstGeom>
          <a:noFill/>
        </p:spPr>
        <p:txBody>
          <a:bodyPr wrap="square" rtlCol="0">
            <a:spAutoFit/>
          </a:bodyPr>
          <a:lstStyle/>
          <a:p>
            <a:pPr algn="just"/>
            <a:r>
              <a:rPr lang="pt-BR" sz="2800" dirty="0"/>
              <a:t>Por que foi feita a escolha de se analisar materiais e atividades formativas desenvolvidas no contexto de um curso de formação inicial de professores?</a:t>
            </a:r>
          </a:p>
        </p:txBody>
      </p:sp>
      <p:grpSp>
        <p:nvGrpSpPr>
          <p:cNvPr id="31" name="Grupo 46">
            <a:extLst>
              <a:ext uri="{FF2B5EF4-FFF2-40B4-BE49-F238E27FC236}">
                <a16:creationId xmlns:a16="http://schemas.microsoft.com/office/drawing/2014/main" id="{0567637E-B4A1-4A7D-8953-6E737F8BEEFD}"/>
              </a:ext>
            </a:extLst>
          </p:cNvPr>
          <p:cNvGrpSpPr/>
          <p:nvPr/>
        </p:nvGrpSpPr>
        <p:grpSpPr>
          <a:xfrm>
            <a:off x="0" y="582524"/>
            <a:ext cx="2495600" cy="6275476"/>
            <a:chOff x="0" y="0"/>
            <a:chExt cx="2230515" cy="6858000"/>
          </a:xfrm>
        </p:grpSpPr>
        <p:grpSp>
          <p:nvGrpSpPr>
            <p:cNvPr id="37" name="Grupo 47">
              <a:extLst>
                <a:ext uri="{FF2B5EF4-FFF2-40B4-BE49-F238E27FC236}">
                  <a16:creationId xmlns:a16="http://schemas.microsoft.com/office/drawing/2014/main" id="{D10323F1-2FCD-44BF-8C2D-488418F913FE}"/>
                </a:ext>
              </a:extLst>
            </p:cNvPr>
            <p:cNvGrpSpPr/>
            <p:nvPr/>
          </p:nvGrpSpPr>
          <p:grpSpPr>
            <a:xfrm>
              <a:off x="0" y="0"/>
              <a:ext cx="2230515" cy="6858000"/>
              <a:chOff x="0" y="0"/>
              <a:chExt cx="2230515" cy="6858000"/>
            </a:xfrm>
          </p:grpSpPr>
          <p:sp>
            <p:nvSpPr>
              <p:cNvPr id="71" name="Retângulo 70">
                <a:extLst>
                  <a:ext uri="{FF2B5EF4-FFF2-40B4-BE49-F238E27FC236}">
                    <a16:creationId xmlns:a16="http://schemas.microsoft.com/office/drawing/2014/main" id="{508B8941-E4FE-4ADF-9EDC-3F2261BA91A8}"/>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Retângulo 71">
                <a:extLst>
                  <a:ext uri="{FF2B5EF4-FFF2-40B4-BE49-F238E27FC236}">
                    <a16:creationId xmlns:a16="http://schemas.microsoft.com/office/drawing/2014/main" id="{DE70DDBF-8A11-4FC6-B892-D5D48ACDA64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8" name="Grupo 48">
              <a:extLst>
                <a:ext uri="{FF2B5EF4-FFF2-40B4-BE49-F238E27FC236}">
                  <a16:creationId xmlns:a16="http://schemas.microsoft.com/office/drawing/2014/main" id="{16DE8491-58DF-4515-A648-D77198DF8DB6}"/>
                </a:ext>
              </a:extLst>
            </p:cNvPr>
            <p:cNvGrpSpPr/>
            <p:nvPr/>
          </p:nvGrpSpPr>
          <p:grpSpPr>
            <a:xfrm>
              <a:off x="75534" y="410445"/>
              <a:ext cx="2132035" cy="4746747"/>
              <a:chOff x="75534" y="410445"/>
              <a:chExt cx="2132035" cy="4746747"/>
            </a:xfrm>
          </p:grpSpPr>
          <p:sp>
            <p:nvSpPr>
              <p:cNvPr id="39" name="CaixaDeTexto 38">
                <a:extLst>
                  <a:ext uri="{FF2B5EF4-FFF2-40B4-BE49-F238E27FC236}">
                    <a16:creationId xmlns:a16="http://schemas.microsoft.com/office/drawing/2014/main" id="{796C9825-B38F-4EB8-969E-8BA0B8A42271}"/>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40" name="CaixaDeTexto 39">
                <a:extLst>
                  <a:ext uri="{FF2B5EF4-FFF2-40B4-BE49-F238E27FC236}">
                    <a16:creationId xmlns:a16="http://schemas.microsoft.com/office/drawing/2014/main" id="{40614814-FEDC-44BD-BD90-30DF4D10B046}"/>
                  </a:ext>
                </a:extLst>
              </p:cNvPr>
              <p:cNvSpPr txBox="1"/>
              <p:nvPr/>
            </p:nvSpPr>
            <p:spPr>
              <a:xfrm>
                <a:off x="364097" y="1721132"/>
                <a:ext cx="1627815" cy="338554"/>
              </a:xfrm>
              <a:prstGeom prst="rect">
                <a:avLst/>
              </a:prstGeom>
              <a:noFill/>
            </p:spPr>
            <p:txBody>
              <a:bodyPr wrap="square" rtlCol="0">
                <a:spAutoFit/>
              </a:bodyPr>
              <a:lstStyle/>
              <a:p>
                <a:r>
                  <a:rPr lang="pt-BR" sz="1600" b="1" dirty="0">
                    <a:solidFill>
                      <a:schemeClr val="tx2">
                        <a:lumMod val="50000"/>
                      </a:schemeClr>
                    </a:solidFill>
                    <a:effectLst>
                      <a:outerShdw blurRad="38100" dist="38100" dir="2700000" algn="tl">
                        <a:srgbClr val="000000">
                          <a:alpha val="43137"/>
                        </a:srgbClr>
                      </a:outerShdw>
                    </a:effectLst>
                  </a:rPr>
                  <a:t>Justificativa</a:t>
                </a:r>
              </a:p>
            </p:txBody>
          </p:sp>
          <p:sp>
            <p:nvSpPr>
              <p:cNvPr id="41" name="CaixaDeTexto 40">
                <a:extLst>
                  <a:ext uri="{FF2B5EF4-FFF2-40B4-BE49-F238E27FC236}">
                    <a16:creationId xmlns:a16="http://schemas.microsoft.com/office/drawing/2014/main" id="{51730943-18FB-4445-A135-B2F5ABF5FB0A}"/>
                  </a:ext>
                </a:extLst>
              </p:cNvPr>
              <p:cNvSpPr txBox="1"/>
              <p:nvPr/>
            </p:nvSpPr>
            <p:spPr>
              <a:xfrm>
                <a:off x="364097" y="2205599"/>
                <a:ext cx="1627818"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2" name="CaixaDeTexto 41">
                <a:extLst>
                  <a:ext uri="{FF2B5EF4-FFF2-40B4-BE49-F238E27FC236}">
                    <a16:creationId xmlns:a16="http://schemas.microsoft.com/office/drawing/2014/main" id="{B95D2ECD-220F-4B09-A7B5-F2E4F55D86FD}"/>
                  </a:ext>
                </a:extLst>
              </p:cNvPr>
              <p:cNvSpPr txBox="1"/>
              <p:nvPr/>
            </p:nvSpPr>
            <p:spPr>
              <a:xfrm>
                <a:off x="364097" y="2693807"/>
                <a:ext cx="159727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3" name="CaixaDeTexto 42">
                <a:extLst>
                  <a:ext uri="{FF2B5EF4-FFF2-40B4-BE49-F238E27FC236}">
                    <a16:creationId xmlns:a16="http://schemas.microsoft.com/office/drawing/2014/main" id="{2C07557D-8274-4CF8-9615-66B8E11FBD41}"/>
                  </a:ext>
                </a:extLst>
              </p:cNvPr>
              <p:cNvSpPr txBox="1"/>
              <p:nvPr/>
            </p:nvSpPr>
            <p:spPr>
              <a:xfrm>
                <a:off x="364097" y="3215586"/>
                <a:ext cx="1843472" cy="584775"/>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61" name="CaixaDeTexto 60">
                <a:extLst>
                  <a:ext uri="{FF2B5EF4-FFF2-40B4-BE49-F238E27FC236}">
                    <a16:creationId xmlns:a16="http://schemas.microsoft.com/office/drawing/2014/main" id="{AF7D7C96-B28D-4624-A84D-3546B738E83B}"/>
                  </a:ext>
                </a:extLst>
              </p:cNvPr>
              <p:cNvSpPr txBox="1"/>
              <p:nvPr/>
            </p:nvSpPr>
            <p:spPr>
              <a:xfrm>
                <a:off x="364096" y="3924448"/>
                <a:ext cx="1627816"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Metodologia</a:t>
                </a:r>
              </a:p>
            </p:txBody>
          </p:sp>
          <p:sp>
            <p:nvSpPr>
              <p:cNvPr id="62" name="CaixaDeTexto 61">
                <a:extLst>
                  <a:ext uri="{FF2B5EF4-FFF2-40B4-BE49-F238E27FC236}">
                    <a16:creationId xmlns:a16="http://schemas.microsoft.com/office/drawing/2014/main" id="{51C9B911-8E19-48B6-A052-27C8E0158A0A}"/>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3" name="Fluxograma: Decisão 62">
                <a:extLst>
                  <a:ext uri="{FF2B5EF4-FFF2-40B4-BE49-F238E27FC236}">
                    <a16:creationId xmlns:a16="http://schemas.microsoft.com/office/drawing/2014/main" id="{D3131137-3E01-4A20-B3A6-50AFC5D55510}"/>
                  </a:ext>
                </a:extLst>
              </p:cNvPr>
              <p:cNvSpPr/>
              <p:nvPr/>
            </p:nvSpPr>
            <p:spPr>
              <a:xfrm>
                <a:off x="75534" y="1793738"/>
                <a:ext cx="178675" cy="199697"/>
              </a:xfrm>
              <a:prstGeom prst="flowChartDecisi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4" name="Fluxograma: Decisão 63">
                <a:extLst>
                  <a:ext uri="{FF2B5EF4-FFF2-40B4-BE49-F238E27FC236}">
                    <a16:creationId xmlns:a16="http://schemas.microsoft.com/office/drawing/2014/main" id="{01F81ADD-51EC-42D6-B544-83EF88744FA0}"/>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3ED0C0E6-9721-4531-B222-D44FBDB493C6}"/>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0BD8EEBD-B73E-4A37-BAD8-C0704DB0B78E}"/>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7" name="Fluxograma: Decisão 66">
                <a:extLst>
                  <a:ext uri="{FF2B5EF4-FFF2-40B4-BE49-F238E27FC236}">
                    <a16:creationId xmlns:a16="http://schemas.microsoft.com/office/drawing/2014/main" id="{38DFB100-759A-4B57-ADDD-9BB2DAB4D3A0}"/>
                  </a:ext>
                </a:extLst>
              </p:cNvPr>
              <p:cNvSpPr/>
              <p:nvPr/>
            </p:nvSpPr>
            <p:spPr>
              <a:xfrm>
                <a:off x="113825" y="4014511"/>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8" name="Fluxograma: Decisão 67">
                <a:extLst>
                  <a:ext uri="{FF2B5EF4-FFF2-40B4-BE49-F238E27FC236}">
                    <a16:creationId xmlns:a16="http://schemas.microsoft.com/office/drawing/2014/main" id="{F58D7FE1-D716-4A4A-AEF9-B7C1165BB0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9" name="Fluxograma: Decisão 68">
                <a:extLst>
                  <a:ext uri="{FF2B5EF4-FFF2-40B4-BE49-F238E27FC236}">
                    <a16:creationId xmlns:a16="http://schemas.microsoft.com/office/drawing/2014/main" id="{ACF8E383-F1EB-458B-AC21-DEF8D712C19B}"/>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0" name="CaixaDeTexto 69">
                <a:extLst>
                  <a:ext uri="{FF2B5EF4-FFF2-40B4-BE49-F238E27FC236}">
                    <a16:creationId xmlns:a16="http://schemas.microsoft.com/office/drawing/2014/main" id="{9A8056B8-7DC7-4A6F-AB5B-7D951AF91D1A}"/>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3" name="Retângulo 72">
            <a:extLst>
              <a:ext uri="{FF2B5EF4-FFF2-40B4-BE49-F238E27FC236}">
                <a16:creationId xmlns:a16="http://schemas.microsoft.com/office/drawing/2014/main" id="{D42A4833-5D54-47E4-BCC5-BBED996C2674}"/>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etângulo 73">
            <a:extLst>
              <a:ext uri="{FF2B5EF4-FFF2-40B4-BE49-F238E27FC236}">
                <a16:creationId xmlns:a16="http://schemas.microsoft.com/office/drawing/2014/main" id="{12046D53-BBD1-40E9-A699-7CDE3CACD7EB}"/>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5" name="Imagem 74">
            <a:extLst>
              <a:ext uri="{FF2B5EF4-FFF2-40B4-BE49-F238E27FC236}">
                <a16:creationId xmlns:a16="http://schemas.microsoft.com/office/drawing/2014/main" id="{EB888FFE-4D68-4E9A-8C97-CA7C87B0A980}"/>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6" name="Retângulo 75">
            <a:extLst>
              <a:ext uri="{FF2B5EF4-FFF2-40B4-BE49-F238E27FC236}">
                <a16:creationId xmlns:a16="http://schemas.microsoft.com/office/drawing/2014/main" id="{9B14D30A-DD31-44F0-B3BF-752D77FE7AA8}"/>
              </a:ext>
            </a:extLst>
          </p:cNvPr>
          <p:cNvSpPr/>
          <p:nvPr/>
        </p:nvSpPr>
        <p:spPr>
          <a:xfrm>
            <a:off x="2486716" y="628214"/>
            <a:ext cx="9722073" cy="979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7" name="CaixaDeTexto 76">
            <a:extLst>
              <a:ext uri="{FF2B5EF4-FFF2-40B4-BE49-F238E27FC236}">
                <a16:creationId xmlns:a16="http://schemas.microsoft.com/office/drawing/2014/main" id="{53760AB9-380D-4811-A363-06055E308CF8}"/>
              </a:ext>
            </a:extLst>
          </p:cNvPr>
          <p:cNvSpPr txBox="1"/>
          <p:nvPr/>
        </p:nvSpPr>
        <p:spPr>
          <a:xfrm>
            <a:off x="6002134" y="691147"/>
            <a:ext cx="258615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Justificativa</a:t>
            </a:r>
          </a:p>
        </p:txBody>
      </p:sp>
      <p:sp>
        <p:nvSpPr>
          <p:cNvPr id="45" name="Retângulo 44">
            <a:extLst>
              <a:ext uri="{FF2B5EF4-FFF2-40B4-BE49-F238E27FC236}">
                <a16:creationId xmlns:a16="http://schemas.microsoft.com/office/drawing/2014/main" id="{A612126A-D029-4F40-BE04-9A0408151DE1}"/>
              </a:ext>
            </a:extLst>
          </p:cNvPr>
          <p:cNvSpPr/>
          <p:nvPr/>
        </p:nvSpPr>
        <p:spPr>
          <a:xfrm>
            <a:off x="3285169" y="5411670"/>
            <a:ext cx="8667096"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2792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3545923" y="4579398"/>
            <a:ext cx="8646075"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etângulo 32"/>
          <p:cNvSpPr/>
          <p:nvPr/>
        </p:nvSpPr>
        <p:spPr>
          <a:xfrm>
            <a:off x="3524901" y="3643227"/>
            <a:ext cx="8667097"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etângulo 31"/>
          <p:cNvSpPr/>
          <p:nvPr/>
        </p:nvSpPr>
        <p:spPr>
          <a:xfrm>
            <a:off x="3524903" y="2707055"/>
            <a:ext cx="8667096"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Espaço Reservado para Número de Slide 23">
            <a:extLst>
              <a:ext uri="{FF2B5EF4-FFF2-40B4-BE49-F238E27FC236}">
                <a16:creationId xmlns:a16="http://schemas.microsoft.com/office/drawing/2014/main" id="{7DA28614-DA8A-40C8-AFC6-73002521F6D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37" name="Retângulo 36"/>
          <p:cNvSpPr/>
          <p:nvPr/>
        </p:nvSpPr>
        <p:spPr>
          <a:xfrm>
            <a:off x="2639616" y="2276872"/>
            <a:ext cx="9390698" cy="35283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CaixaDeTexto 39"/>
          <p:cNvSpPr txBox="1"/>
          <p:nvPr/>
        </p:nvSpPr>
        <p:spPr>
          <a:xfrm>
            <a:off x="2965397" y="2536585"/>
            <a:ext cx="8737650" cy="3046988"/>
          </a:xfrm>
          <a:prstGeom prst="rect">
            <a:avLst/>
          </a:prstGeom>
          <a:noFill/>
        </p:spPr>
        <p:txBody>
          <a:bodyPr wrap="square" rtlCol="0">
            <a:spAutoFit/>
          </a:bodyPr>
          <a:lstStyle/>
          <a:p>
            <a:pPr algn="just"/>
            <a:r>
              <a:rPr lang="pt-BR" sz="3200" dirty="0"/>
              <a:t>Quais as limitações e o potencial formativo do uso de objetos de aprendizagem para a aprendizagem de conceitos químicos presentes no planejamento e execução de minicursos temáticos interdisciplinares produzidos no âmbito de um curso de Licenciatura em Química?</a:t>
            </a:r>
          </a:p>
        </p:txBody>
      </p:sp>
      <p:grpSp>
        <p:nvGrpSpPr>
          <p:cNvPr id="31" name="Grupo 46">
            <a:extLst>
              <a:ext uri="{FF2B5EF4-FFF2-40B4-BE49-F238E27FC236}">
                <a16:creationId xmlns:a16="http://schemas.microsoft.com/office/drawing/2014/main" id="{94948D59-7EC3-496F-BEB5-23B8DD24671D}"/>
              </a:ext>
            </a:extLst>
          </p:cNvPr>
          <p:cNvGrpSpPr/>
          <p:nvPr/>
        </p:nvGrpSpPr>
        <p:grpSpPr>
          <a:xfrm>
            <a:off x="0" y="582524"/>
            <a:ext cx="2495600" cy="6275476"/>
            <a:chOff x="0" y="0"/>
            <a:chExt cx="2230515" cy="6858000"/>
          </a:xfrm>
        </p:grpSpPr>
        <p:grpSp>
          <p:nvGrpSpPr>
            <p:cNvPr id="35" name="Grupo 47">
              <a:extLst>
                <a:ext uri="{FF2B5EF4-FFF2-40B4-BE49-F238E27FC236}">
                  <a16:creationId xmlns:a16="http://schemas.microsoft.com/office/drawing/2014/main" id="{09C1975B-9026-46F2-94AE-93958B1DC4D0}"/>
                </a:ext>
              </a:extLst>
            </p:cNvPr>
            <p:cNvGrpSpPr/>
            <p:nvPr/>
          </p:nvGrpSpPr>
          <p:grpSpPr>
            <a:xfrm>
              <a:off x="0" y="0"/>
              <a:ext cx="2230515" cy="6858000"/>
              <a:chOff x="0" y="0"/>
              <a:chExt cx="2230515" cy="6858000"/>
            </a:xfrm>
          </p:grpSpPr>
          <p:sp>
            <p:nvSpPr>
              <p:cNvPr id="74" name="Retângulo 73">
                <a:extLst>
                  <a:ext uri="{FF2B5EF4-FFF2-40B4-BE49-F238E27FC236}">
                    <a16:creationId xmlns:a16="http://schemas.microsoft.com/office/drawing/2014/main" id="{C87EC93F-BC28-474E-A6FF-992A0DF03071}"/>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5" name="Retângulo 74">
                <a:extLst>
                  <a:ext uri="{FF2B5EF4-FFF2-40B4-BE49-F238E27FC236}">
                    <a16:creationId xmlns:a16="http://schemas.microsoft.com/office/drawing/2014/main" id="{125E5BB6-B649-4AF7-8A01-F61B406B1F63}"/>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6" name="Grupo 48">
              <a:extLst>
                <a:ext uri="{FF2B5EF4-FFF2-40B4-BE49-F238E27FC236}">
                  <a16:creationId xmlns:a16="http://schemas.microsoft.com/office/drawing/2014/main" id="{67726E43-F853-48A7-AE0E-CE843C88BA84}"/>
                </a:ext>
              </a:extLst>
            </p:cNvPr>
            <p:cNvGrpSpPr/>
            <p:nvPr/>
          </p:nvGrpSpPr>
          <p:grpSpPr>
            <a:xfrm>
              <a:off x="75534" y="410445"/>
              <a:ext cx="2132035" cy="4746747"/>
              <a:chOff x="75534" y="410445"/>
              <a:chExt cx="2132035" cy="4746747"/>
            </a:xfrm>
          </p:grpSpPr>
          <p:sp>
            <p:nvSpPr>
              <p:cNvPr id="42" name="CaixaDeTexto 41">
                <a:extLst>
                  <a:ext uri="{FF2B5EF4-FFF2-40B4-BE49-F238E27FC236}">
                    <a16:creationId xmlns:a16="http://schemas.microsoft.com/office/drawing/2014/main" id="{DAEEB9BF-989B-4899-8AF4-F5C823BF5309}"/>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43" name="CaixaDeTexto 42">
                <a:extLst>
                  <a:ext uri="{FF2B5EF4-FFF2-40B4-BE49-F238E27FC236}">
                    <a16:creationId xmlns:a16="http://schemas.microsoft.com/office/drawing/2014/main" id="{477A08F4-5B82-4F33-8F8E-1EB9CACA56F6}"/>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61" name="CaixaDeTexto 60">
                <a:extLst>
                  <a:ext uri="{FF2B5EF4-FFF2-40B4-BE49-F238E27FC236}">
                    <a16:creationId xmlns:a16="http://schemas.microsoft.com/office/drawing/2014/main" id="{9133D8E0-57D3-455F-9632-605529A6D22D}"/>
                  </a:ext>
                </a:extLst>
              </p:cNvPr>
              <p:cNvSpPr txBox="1"/>
              <p:nvPr/>
            </p:nvSpPr>
            <p:spPr>
              <a:xfrm>
                <a:off x="364097" y="2205599"/>
                <a:ext cx="1627818" cy="369980"/>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Problematização</a:t>
                </a:r>
              </a:p>
            </p:txBody>
          </p:sp>
          <p:sp>
            <p:nvSpPr>
              <p:cNvPr id="62" name="CaixaDeTexto 61">
                <a:extLst>
                  <a:ext uri="{FF2B5EF4-FFF2-40B4-BE49-F238E27FC236}">
                    <a16:creationId xmlns:a16="http://schemas.microsoft.com/office/drawing/2014/main" id="{D442125B-F6E2-4155-A46A-632D9CCBE90C}"/>
                  </a:ext>
                </a:extLst>
              </p:cNvPr>
              <p:cNvSpPr txBox="1"/>
              <p:nvPr/>
            </p:nvSpPr>
            <p:spPr>
              <a:xfrm>
                <a:off x="364097" y="2693807"/>
                <a:ext cx="159727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63" name="CaixaDeTexto 62">
                <a:extLst>
                  <a:ext uri="{FF2B5EF4-FFF2-40B4-BE49-F238E27FC236}">
                    <a16:creationId xmlns:a16="http://schemas.microsoft.com/office/drawing/2014/main" id="{5A1D8736-F0F0-4840-B034-5EA737956C32}"/>
                  </a:ext>
                </a:extLst>
              </p:cNvPr>
              <p:cNvSpPr txBox="1"/>
              <p:nvPr/>
            </p:nvSpPr>
            <p:spPr>
              <a:xfrm>
                <a:off x="364097" y="3215586"/>
                <a:ext cx="1843472" cy="584775"/>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64" name="CaixaDeTexto 63">
                <a:extLst>
                  <a:ext uri="{FF2B5EF4-FFF2-40B4-BE49-F238E27FC236}">
                    <a16:creationId xmlns:a16="http://schemas.microsoft.com/office/drawing/2014/main" id="{EFC243C0-6167-4A10-ACA0-ADCBAB610797}"/>
                  </a:ext>
                </a:extLst>
              </p:cNvPr>
              <p:cNvSpPr txBox="1"/>
              <p:nvPr/>
            </p:nvSpPr>
            <p:spPr>
              <a:xfrm>
                <a:off x="364096" y="3924448"/>
                <a:ext cx="1627816"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Metodologia</a:t>
                </a:r>
              </a:p>
            </p:txBody>
          </p:sp>
          <p:sp>
            <p:nvSpPr>
              <p:cNvPr id="65" name="CaixaDeTexto 64">
                <a:extLst>
                  <a:ext uri="{FF2B5EF4-FFF2-40B4-BE49-F238E27FC236}">
                    <a16:creationId xmlns:a16="http://schemas.microsoft.com/office/drawing/2014/main" id="{873A5341-062C-434A-9114-BDA8F03362B2}"/>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6" name="Fluxograma: Decisão 65">
                <a:extLst>
                  <a:ext uri="{FF2B5EF4-FFF2-40B4-BE49-F238E27FC236}">
                    <a16:creationId xmlns:a16="http://schemas.microsoft.com/office/drawing/2014/main" id="{3B76F639-DF68-428D-A430-40F2D2BD594E}"/>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7" name="Fluxograma: Decisão 66">
                <a:extLst>
                  <a:ext uri="{FF2B5EF4-FFF2-40B4-BE49-F238E27FC236}">
                    <a16:creationId xmlns:a16="http://schemas.microsoft.com/office/drawing/2014/main" id="{08DA960F-86AE-438B-89A0-1F43B3319737}"/>
                  </a:ext>
                </a:extLst>
              </p:cNvPr>
              <p:cNvSpPr/>
              <p:nvPr/>
            </p:nvSpPr>
            <p:spPr>
              <a:xfrm>
                <a:off x="84080" y="2267056"/>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8" name="Fluxograma: Decisão 67">
                <a:extLst>
                  <a:ext uri="{FF2B5EF4-FFF2-40B4-BE49-F238E27FC236}">
                    <a16:creationId xmlns:a16="http://schemas.microsoft.com/office/drawing/2014/main" id="{057C3519-DC7A-4745-81E2-081EBFD0F60E}"/>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9" name="Fluxograma: Decisão 68">
                <a:extLst>
                  <a:ext uri="{FF2B5EF4-FFF2-40B4-BE49-F238E27FC236}">
                    <a16:creationId xmlns:a16="http://schemas.microsoft.com/office/drawing/2014/main" id="{1A2658D1-8911-4F17-901D-D6A0EF4549A5}"/>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0" name="Fluxograma: Decisão 69">
                <a:extLst>
                  <a:ext uri="{FF2B5EF4-FFF2-40B4-BE49-F238E27FC236}">
                    <a16:creationId xmlns:a16="http://schemas.microsoft.com/office/drawing/2014/main" id="{44165B7D-3488-4A6C-9F94-B53CE756E964}"/>
                  </a:ext>
                </a:extLst>
              </p:cNvPr>
              <p:cNvSpPr/>
              <p:nvPr/>
            </p:nvSpPr>
            <p:spPr>
              <a:xfrm>
                <a:off x="113825" y="4014511"/>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1" name="Fluxograma: Decisão 70">
                <a:extLst>
                  <a:ext uri="{FF2B5EF4-FFF2-40B4-BE49-F238E27FC236}">
                    <a16:creationId xmlns:a16="http://schemas.microsoft.com/office/drawing/2014/main" id="{219A3495-E4AE-4FCC-84E9-29C0E3A1F97B}"/>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72" name="Fluxograma: Decisão 71">
                <a:extLst>
                  <a:ext uri="{FF2B5EF4-FFF2-40B4-BE49-F238E27FC236}">
                    <a16:creationId xmlns:a16="http://schemas.microsoft.com/office/drawing/2014/main" id="{79F4F11E-7A95-4645-9FE6-FD689030445A}"/>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3" name="CaixaDeTexto 72">
                <a:extLst>
                  <a:ext uri="{FF2B5EF4-FFF2-40B4-BE49-F238E27FC236}">
                    <a16:creationId xmlns:a16="http://schemas.microsoft.com/office/drawing/2014/main" id="{A9DB82CD-4428-40C5-B57F-14E219657466}"/>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6" name="Retângulo 75">
            <a:extLst>
              <a:ext uri="{FF2B5EF4-FFF2-40B4-BE49-F238E27FC236}">
                <a16:creationId xmlns:a16="http://schemas.microsoft.com/office/drawing/2014/main" id="{1B63CFFE-76E4-4F45-AF25-23BC998C167A}"/>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Retângulo 76">
            <a:extLst>
              <a:ext uri="{FF2B5EF4-FFF2-40B4-BE49-F238E27FC236}">
                <a16:creationId xmlns:a16="http://schemas.microsoft.com/office/drawing/2014/main" id="{81ED4272-8387-45F2-83EB-74084990C6A6}"/>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8" name="Imagem 77">
            <a:extLst>
              <a:ext uri="{FF2B5EF4-FFF2-40B4-BE49-F238E27FC236}">
                <a16:creationId xmlns:a16="http://schemas.microsoft.com/office/drawing/2014/main" id="{7AA4E437-D5E3-4A57-A9CD-9F3A3024924E}"/>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9" name="Retângulo 78">
            <a:extLst>
              <a:ext uri="{FF2B5EF4-FFF2-40B4-BE49-F238E27FC236}">
                <a16:creationId xmlns:a16="http://schemas.microsoft.com/office/drawing/2014/main" id="{BED3F14C-93D8-4FBE-A9A0-6A425979CD44}"/>
              </a:ext>
            </a:extLst>
          </p:cNvPr>
          <p:cNvSpPr/>
          <p:nvPr/>
        </p:nvSpPr>
        <p:spPr>
          <a:xfrm>
            <a:off x="2486716" y="628214"/>
            <a:ext cx="9722073" cy="9797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0" name="CaixaDeTexto 79">
            <a:extLst>
              <a:ext uri="{FF2B5EF4-FFF2-40B4-BE49-F238E27FC236}">
                <a16:creationId xmlns:a16="http://schemas.microsoft.com/office/drawing/2014/main" id="{D45D2079-1C4C-448F-B21D-0874B87CC59A}"/>
              </a:ext>
            </a:extLst>
          </p:cNvPr>
          <p:cNvSpPr txBox="1"/>
          <p:nvPr/>
        </p:nvSpPr>
        <p:spPr>
          <a:xfrm>
            <a:off x="5543627" y="711505"/>
            <a:ext cx="3639010"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Problematização</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3441130" y="4067025"/>
            <a:ext cx="8646075"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etângulo 32"/>
          <p:cNvSpPr/>
          <p:nvPr/>
        </p:nvSpPr>
        <p:spPr>
          <a:xfrm>
            <a:off x="3420108" y="3130854"/>
            <a:ext cx="8667097"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Espaço Reservado para Número de Slide 23">
            <a:extLst>
              <a:ext uri="{FF2B5EF4-FFF2-40B4-BE49-F238E27FC236}">
                <a16:creationId xmlns:a16="http://schemas.microsoft.com/office/drawing/2014/main" id="{7DA28614-DA8A-40C8-AFC6-73002521F6D5}"/>
              </a:ext>
            </a:extLst>
          </p:cNvPr>
          <p:cNvSpPr>
            <a:spLocks noGrp="1"/>
          </p:cNvSpPr>
          <p:nvPr>
            <p:ph type="sldNum" sz="quarter" idx="12"/>
          </p:nvPr>
        </p:nvSpPr>
        <p:spPr>
          <a:xfrm>
            <a:off x="8632807" y="5843980"/>
            <a:ext cx="2844800" cy="365125"/>
          </a:xfrm>
        </p:spPr>
        <p:txBody>
          <a:bodyPr/>
          <a:lstStyle/>
          <a:p>
            <a:fld id="{D57F1E4F-1CFF-5643-939E-217C01CDF565}" type="slidenum">
              <a:rPr lang="en-US" smtClean="0"/>
              <a:pPr/>
              <a:t>6</a:t>
            </a:fld>
            <a:endParaRPr lang="en-US" dirty="0"/>
          </a:p>
        </p:txBody>
      </p:sp>
      <p:sp>
        <p:nvSpPr>
          <p:cNvPr id="31" name="Retângulo 30"/>
          <p:cNvSpPr/>
          <p:nvPr/>
        </p:nvSpPr>
        <p:spPr>
          <a:xfrm>
            <a:off x="2902967" y="2652834"/>
            <a:ext cx="8920888" cy="30084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CaixaDeTexto 41"/>
          <p:cNvSpPr txBox="1"/>
          <p:nvPr/>
        </p:nvSpPr>
        <p:spPr>
          <a:xfrm>
            <a:off x="2902966" y="2841898"/>
            <a:ext cx="8881665" cy="2677656"/>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a:t>Identificar as limitações e o potencial formativo do uso de objetos de aprendizagem para a aprendizagem de conceitos químicos presentes no planejamento e execução de minicursos temáticos interdisciplinares produzidos no âmbito de um curso de Licenciatura em Química.</a:t>
            </a:r>
          </a:p>
        </p:txBody>
      </p:sp>
      <p:sp>
        <p:nvSpPr>
          <p:cNvPr id="43" name="CaixaDeTexto 42"/>
          <p:cNvSpPr txBox="1"/>
          <p:nvPr/>
        </p:nvSpPr>
        <p:spPr>
          <a:xfrm>
            <a:off x="3196531" y="1917691"/>
            <a:ext cx="3173241" cy="707886"/>
          </a:xfrm>
          <a:prstGeom prst="rect">
            <a:avLst/>
          </a:prstGeom>
          <a:noFill/>
        </p:spPr>
        <p:txBody>
          <a:bodyPr wrap="none" rtlCol="0">
            <a:spAutoFit/>
          </a:bodyPr>
          <a:lstStyle/>
          <a:p>
            <a:r>
              <a:rPr lang="pt-BR" sz="4000" b="1" dirty="0"/>
              <a:t>Objetivo geral</a:t>
            </a:r>
          </a:p>
        </p:txBody>
      </p:sp>
      <p:grpSp>
        <p:nvGrpSpPr>
          <p:cNvPr id="37" name="Grupo 46">
            <a:extLst>
              <a:ext uri="{FF2B5EF4-FFF2-40B4-BE49-F238E27FC236}">
                <a16:creationId xmlns:a16="http://schemas.microsoft.com/office/drawing/2014/main" id="{B9CF8D1D-4B08-4A04-862E-93CCA8CB5318}"/>
              </a:ext>
            </a:extLst>
          </p:cNvPr>
          <p:cNvGrpSpPr/>
          <p:nvPr/>
        </p:nvGrpSpPr>
        <p:grpSpPr>
          <a:xfrm>
            <a:off x="0" y="582524"/>
            <a:ext cx="2495600" cy="6275476"/>
            <a:chOff x="0" y="0"/>
            <a:chExt cx="2230515" cy="6858000"/>
          </a:xfrm>
        </p:grpSpPr>
        <p:grpSp>
          <p:nvGrpSpPr>
            <p:cNvPr id="38" name="Grupo 47">
              <a:extLst>
                <a:ext uri="{FF2B5EF4-FFF2-40B4-BE49-F238E27FC236}">
                  <a16:creationId xmlns:a16="http://schemas.microsoft.com/office/drawing/2014/main" id="{25050F2B-C777-4EE8-A068-C29497CDA7DC}"/>
                </a:ext>
              </a:extLst>
            </p:cNvPr>
            <p:cNvGrpSpPr/>
            <p:nvPr/>
          </p:nvGrpSpPr>
          <p:grpSpPr>
            <a:xfrm>
              <a:off x="0" y="0"/>
              <a:ext cx="2230515" cy="6858000"/>
              <a:chOff x="0" y="0"/>
              <a:chExt cx="2230515" cy="6858000"/>
            </a:xfrm>
          </p:grpSpPr>
          <p:sp>
            <p:nvSpPr>
              <p:cNvPr id="74" name="Retângulo 73">
                <a:extLst>
                  <a:ext uri="{FF2B5EF4-FFF2-40B4-BE49-F238E27FC236}">
                    <a16:creationId xmlns:a16="http://schemas.microsoft.com/office/drawing/2014/main" id="{5681FC8F-B105-4517-896C-1E939E827708}"/>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5" name="Retângulo 74">
                <a:extLst>
                  <a:ext uri="{FF2B5EF4-FFF2-40B4-BE49-F238E27FC236}">
                    <a16:creationId xmlns:a16="http://schemas.microsoft.com/office/drawing/2014/main" id="{6B7D7E27-A601-4F00-8EF4-4C3767000DC5}"/>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9" name="Grupo 48">
              <a:extLst>
                <a:ext uri="{FF2B5EF4-FFF2-40B4-BE49-F238E27FC236}">
                  <a16:creationId xmlns:a16="http://schemas.microsoft.com/office/drawing/2014/main" id="{4E60638F-7370-406F-B96D-3F48D2E6E5E2}"/>
                </a:ext>
              </a:extLst>
            </p:cNvPr>
            <p:cNvGrpSpPr/>
            <p:nvPr/>
          </p:nvGrpSpPr>
          <p:grpSpPr>
            <a:xfrm>
              <a:off x="75534" y="410445"/>
              <a:ext cx="2132035" cy="4746747"/>
              <a:chOff x="75534" y="410445"/>
              <a:chExt cx="2132035" cy="4746747"/>
            </a:xfrm>
          </p:grpSpPr>
          <p:sp>
            <p:nvSpPr>
              <p:cNvPr id="40" name="CaixaDeTexto 39">
                <a:extLst>
                  <a:ext uri="{FF2B5EF4-FFF2-40B4-BE49-F238E27FC236}">
                    <a16:creationId xmlns:a16="http://schemas.microsoft.com/office/drawing/2014/main" id="{302AEEBA-ED50-4444-91A8-EA6A01D1348E}"/>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41" name="CaixaDeTexto 40">
                <a:extLst>
                  <a:ext uri="{FF2B5EF4-FFF2-40B4-BE49-F238E27FC236}">
                    <a16:creationId xmlns:a16="http://schemas.microsoft.com/office/drawing/2014/main" id="{012AB30F-3791-4031-88A5-7D10BA3D993E}"/>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61" name="CaixaDeTexto 60">
                <a:extLst>
                  <a:ext uri="{FF2B5EF4-FFF2-40B4-BE49-F238E27FC236}">
                    <a16:creationId xmlns:a16="http://schemas.microsoft.com/office/drawing/2014/main" id="{C63E243C-4004-4F65-BECF-849BBA9A941A}"/>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62" name="CaixaDeTexto 61">
                <a:extLst>
                  <a:ext uri="{FF2B5EF4-FFF2-40B4-BE49-F238E27FC236}">
                    <a16:creationId xmlns:a16="http://schemas.microsoft.com/office/drawing/2014/main" id="{9FF82599-5FF9-4A50-83AE-488F46F38B29}"/>
                  </a:ext>
                </a:extLst>
              </p:cNvPr>
              <p:cNvSpPr txBox="1"/>
              <p:nvPr/>
            </p:nvSpPr>
            <p:spPr>
              <a:xfrm>
                <a:off x="364097" y="2693807"/>
                <a:ext cx="1597275" cy="369980"/>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Objetivos</a:t>
                </a:r>
              </a:p>
            </p:txBody>
          </p:sp>
          <p:sp>
            <p:nvSpPr>
              <p:cNvPr id="63" name="CaixaDeTexto 62">
                <a:extLst>
                  <a:ext uri="{FF2B5EF4-FFF2-40B4-BE49-F238E27FC236}">
                    <a16:creationId xmlns:a16="http://schemas.microsoft.com/office/drawing/2014/main" id="{EC559A5D-01E1-435E-9C4B-E02E2F7B62F1}"/>
                  </a:ext>
                </a:extLst>
              </p:cNvPr>
              <p:cNvSpPr txBox="1"/>
              <p:nvPr/>
            </p:nvSpPr>
            <p:spPr>
              <a:xfrm>
                <a:off x="364097" y="3215586"/>
                <a:ext cx="1843472" cy="584775"/>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Fundamentação teórica</a:t>
                </a:r>
              </a:p>
            </p:txBody>
          </p:sp>
          <p:sp>
            <p:nvSpPr>
              <p:cNvPr id="64" name="CaixaDeTexto 63">
                <a:extLst>
                  <a:ext uri="{FF2B5EF4-FFF2-40B4-BE49-F238E27FC236}">
                    <a16:creationId xmlns:a16="http://schemas.microsoft.com/office/drawing/2014/main" id="{BA72B0A1-FF78-48B3-AF89-B07CC3C1B3E7}"/>
                  </a:ext>
                </a:extLst>
              </p:cNvPr>
              <p:cNvSpPr txBox="1"/>
              <p:nvPr/>
            </p:nvSpPr>
            <p:spPr>
              <a:xfrm>
                <a:off x="364096" y="3924448"/>
                <a:ext cx="1627816"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Metodologia</a:t>
                </a:r>
              </a:p>
            </p:txBody>
          </p:sp>
          <p:sp>
            <p:nvSpPr>
              <p:cNvPr id="65" name="CaixaDeTexto 64">
                <a:extLst>
                  <a:ext uri="{FF2B5EF4-FFF2-40B4-BE49-F238E27FC236}">
                    <a16:creationId xmlns:a16="http://schemas.microsoft.com/office/drawing/2014/main" id="{9C140A4B-3681-4EDC-89F5-5FC35961823E}"/>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6" name="Fluxograma: Decisão 65">
                <a:extLst>
                  <a:ext uri="{FF2B5EF4-FFF2-40B4-BE49-F238E27FC236}">
                    <a16:creationId xmlns:a16="http://schemas.microsoft.com/office/drawing/2014/main" id="{E984772D-1461-406B-ABF1-66D5B67CBBAF}"/>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7" name="Fluxograma: Decisão 66">
                <a:extLst>
                  <a:ext uri="{FF2B5EF4-FFF2-40B4-BE49-F238E27FC236}">
                    <a16:creationId xmlns:a16="http://schemas.microsoft.com/office/drawing/2014/main" id="{BA66B8A3-E180-48EC-A2BF-361B86F7B086}"/>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8" name="Fluxograma: Decisão 67">
                <a:extLst>
                  <a:ext uri="{FF2B5EF4-FFF2-40B4-BE49-F238E27FC236}">
                    <a16:creationId xmlns:a16="http://schemas.microsoft.com/office/drawing/2014/main" id="{0FCEA8B4-AC9D-40D8-AFD3-82C7349630A6}"/>
                  </a:ext>
                </a:extLst>
              </p:cNvPr>
              <p:cNvSpPr/>
              <p:nvPr/>
            </p:nvSpPr>
            <p:spPr>
              <a:xfrm>
                <a:off x="84078" y="2771207"/>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9" name="Fluxograma: Decisão 68">
                <a:extLst>
                  <a:ext uri="{FF2B5EF4-FFF2-40B4-BE49-F238E27FC236}">
                    <a16:creationId xmlns:a16="http://schemas.microsoft.com/office/drawing/2014/main" id="{01877FBE-CD19-456C-AC9E-B2835A15B5AA}"/>
                  </a:ext>
                </a:extLst>
              </p:cNvPr>
              <p:cNvSpPr/>
              <p:nvPr/>
            </p:nvSpPr>
            <p:spPr>
              <a:xfrm>
                <a:off x="94356" y="328532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0" name="Fluxograma: Decisão 69">
                <a:extLst>
                  <a:ext uri="{FF2B5EF4-FFF2-40B4-BE49-F238E27FC236}">
                    <a16:creationId xmlns:a16="http://schemas.microsoft.com/office/drawing/2014/main" id="{FAD6EC32-3428-43BF-853C-0CB6289694C7}"/>
                  </a:ext>
                </a:extLst>
              </p:cNvPr>
              <p:cNvSpPr/>
              <p:nvPr/>
            </p:nvSpPr>
            <p:spPr>
              <a:xfrm>
                <a:off x="113825" y="4014511"/>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1" name="Fluxograma: Decisão 70">
                <a:extLst>
                  <a:ext uri="{FF2B5EF4-FFF2-40B4-BE49-F238E27FC236}">
                    <a16:creationId xmlns:a16="http://schemas.microsoft.com/office/drawing/2014/main" id="{16719C24-9DF5-41E5-AEFE-C2E8A500F987}"/>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72" name="Fluxograma: Decisão 71">
                <a:extLst>
                  <a:ext uri="{FF2B5EF4-FFF2-40B4-BE49-F238E27FC236}">
                    <a16:creationId xmlns:a16="http://schemas.microsoft.com/office/drawing/2014/main" id="{762EC12F-14B2-46D2-B967-A58BC1BFE35C}"/>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3" name="CaixaDeTexto 72">
                <a:extLst>
                  <a:ext uri="{FF2B5EF4-FFF2-40B4-BE49-F238E27FC236}">
                    <a16:creationId xmlns:a16="http://schemas.microsoft.com/office/drawing/2014/main" id="{A44F6675-8301-46CC-9582-1CF01BF25FA7}"/>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6" name="Retângulo 75">
            <a:extLst>
              <a:ext uri="{FF2B5EF4-FFF2-40B4-BE49-F238E27FC236}">
                <a16:creationId xmlns:a16="http://schemas.microsoft.com/office/drawing/2014/main" id="{56E1D098-7B4D-43A1-801E-D945B37739E2}"/>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Retângulo 76">
            <a:extLst>
              <a:ext uri="{FF2B5EF4-FFF2-40B4-BE49-F238E27FC236}">
                <a16:creationId xmlns:a16="http://schemas.microsoft.com/office/drawing/2014/main" id="{BB0AFF86-E6D2-4CA7-93FE-1FB4A93E19E2}"/>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8" name="Imagem 77">
            <a:extLst>
              <a:ext uri="{FF2B5EF4-FFF2-40B4-BE49-F238E27FC236}">
                <a16:creationId xmlns:a16="http://schemas.microsoft.com/office/drawing/2014/main" id="{08C26128-A731-423C-B72D-E58BE02EE9B4}"/>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9" name="Retângulo 78">
            <a:extLst>
              <a:ext uri="{FF2B5EF4-FFF2-40B4-BE49-F238E27FC236}">
                <a16:creationId xmlns:a16="http://schemas.microsoft.com/office/drawing/2014/main" id="{FD9EFAF3-E42D-4523-B965-DC09A42B6E4E}"/>
              </a:ext>
            </a:extLst>
          </p:cNvPr>
          <p:cNvSpPr/>
          <p:nvPr/>
        </p:nvSpPr>
        <p:spPr>
          <a:xfrm>
            <a:off x="2486716" y="628214"/>
            <a:ext cx="9722073" cy="97971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0" name="CaixaDeTexto 79">
            <a:extLst>
              <a:ext uri="{FF2B5EF4-FFF2-40B4-BE49-F238E27FC236}">
                <a16:creationId xmlns:a16="http://schemas.microsoft.com/office/drawing/2014/main" id="{938E22B7-3847-4F67-A49B-5EAE55618EA9}"/>
              </a:ext>
            </a:extLst>
          </p:cNvPr>
          <p:cNvSpPr txBox="1"/>
          <p:nvPr/>
        </p:nvSpPr>
        <p:spPr>
          <a:xfrm>
            <a:off x="6273758" y="730622"/>
            <a:ext cx="2156873"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Objetivos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ixaDeTexto 38"/>
          <p:cNvSpPr txBox="1"/>
          <p:nvPr/>
        </p:nvSpPr>
        <p:spPr>
          <a:xfrm>
            <a:off x="2716189" y="1661547"/>
            <a:ext cx="9160183" cy="461665"/>
          </a:xfrm>
          <a:prstGeom prst="rect">
            <a:avLst/>
          </a:prstGeom>
          <a:noFill/>
        </p:spPr>
        <p:txBody>
          <a:bodyPr wrap="square" rtlCol="0">
            <a:spAutoFit/>
          </a:bodyPr>
          <a:lstStyle/>
          <a:p>
            <a:pPr algn="just"/>
            <a:r>
              <a:rPr lang="pt-BR" sz="2400" dirty="0"/>
              <a:t>Referenciais teóricos associados à temática tecnológica</a:t>
            </a:r>
          </a:p>
        </p:txBody>
      </p:sp>
      <p:sp>
        <p:nvSpPr>
          <p:cNvPr id="79" name="Retângulo 78"/>
          <p:cNvSpPr/>
          <p:nvPr/>
        </p:nvSpPr>
        <p:spPr>
          <a:xfrm>
            <a:off x="2666848" y="2157460"/>
            <a:ext cx="9264731" cy="456860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dirty="0"/>
          </a:p>
        </p:txBody>
      </p:sp>
      <p:sp>
        <p:nvSpPr>
          <p:cNvPr id="80" name="CaixaDeTexto 79"/>
          <p:cNvSpPr txBox="1"/>
          <p:nvPr/>
        </p:nvSpPr>
        <p:spPr>
          <a:xfrm>
            <a:off x="2746172" y="2223900"/>
            <a:ext cx="9264731" cy="4832092"/>
          </a:xfrm>
          <a:prstGeom prst="rect">
            <a:avLst/>
          </a:prstGeom>
          <a:noFill/>
        </p:spPr>
        <p:txBody>
          <a:bodyPr wrap="square" rtlCol="0">
            <a:spAutoFit/>
          </a:bodyPr>
          <a:lstStyle/>
          <a:p>
            <a:pPr marL="457200" indent="-457200">
              <a:buFont typeface="Arial" panose="020B0604020202020204" pitchFamily="34" charset="0"/>
              <a:buChar char="•"/>
            </a:pPr>
            <a:r>
              <a:rPr lang="pt-BR" sz="2000" b="1" dirty="0">
                <a:solidFill>
                  <a:schemeClr val="tx2">
                    <a:lumMod val="75000"/>
                  </a:schemeClr>
                </a:solidFill>
              </a:rPr>
              <a:t>Tecnologia como linguagem</a:t>
            </a:r>
            <a:endParaRPr lang="pt-BR" sz="2000" dirty="0">
              <a:solidFill>
                <a:schemeClr val="tx2">
                  <a:lumMod val="75000"/>
                </a:schemeClr>
              </a:solidFill>
            </a:endParaRPr>
          </a:p>
          <a:p>
            <a:r>
              <a:rPr lang="pt-BR" sz="1400" dirty="0"/>
              <a:t>- LÉVY, P. </a:t>
            </a:r>
            <a:r>
              <a:rPr lang="pt-BR" sz="1400" b="1" dirty="0"/>
              <a:t>As tecnologias da inteligência:</a:t>
            </a:r>
            <a:r>
              <a:rPr lang="pt-BR" sz="1400" dirty="0"/>
              <a:t> o futuro do pensamento na era da informática. Tradução de Carlos Irineu da Costa. 2. ed. São Paulo: Editora 34, 2010. 208 p. ISBN 978-85-85490-15-7. (Coleção TRANS).</a:t>
            </a:r>
          </a:p>
          <a:p>
            <a:r>
              <a:rPr lang="pt-BR" sz="1400" dirty="0"/>
              <a:t>- MATOS, M. D. S. Linguagem e tecnologia. </a:t>
            </a:r>
            <a:r>
              <a:rPr lang="es-MX" sz="1400" dirty="0"/>
              <a:t>In: LASTÓRIA, A. C., et al. </a:t>
            </a:r>
            <a:r>
              <a:rPr lang="pt-BR" sz="1400" b="1" dirty="0"/>
              <a:t>Diferentes linguagens no contexto escolar:</a:t>
            </a:r>
            <a:r>
              <a:rPr lang="pt-BR" sz="1400" dirty="0"/>
              <a:t> questões conceituais e apontamentos metodológicos. Florianópolis: Insular, 2013. p. 53-61. ISBN 978-85-7474-646-3.</a:t>
            </a:r>
          </a:p>
          <a:p>
            <a:endParaRPr lang="pt-BR" sz="500" dirty="0"/>
          </a:p>
          <a:p>
            <a:pPr marL="457200" indent="-457200">
              <a:buFont typeface="Arial" panose="020B0604020202020204" pitchFamily="34" charset="0"/>
              <a:buChar char="•"/>
            </a:pPr>
            <a:r>
              <a:rPr lang="pt-BR" sz="2000" b="1" dirty="0">
                <a:solidFill>
                  <a:schemeClr val="tx2">
                    <a:lumMod val="75000"/>
                  </a:schemeClr>
                </a:solidFill>
              </a:rPr>
              <a:t>Aspectos condicionantes e determinantes da tecnologia</a:t>
            </a:r>
          </a:p>
          <a:p>
            <a:r>
              <a:rPr lang="pt-BR" sz="1400" b="1" dirty="0"/>
              <a:t> </a:t>
            </a:r>
            <a:r>
              <a:rPr lang="pt-BR" sz="1400" dirty="0"/>
              <a:t>- LÉVY, P. </a:t>
            </a:r>
            <a:r>
              <a:rPr lang="pt-BR" sz="1400" b="1" dirty="0"/>
              <a:t>Cibercultura</a:t>
            </a:r>
            <a:r>
              <a:rPr lang="pt-BR" sz="1400" dirty="0"/>
              <a:t>. Tradução de Carlos Irineu da Costa. 3. ed. São Paulo: Editora 34, 2010. 272 p. ISBN 978-85-7326-126-4. (Coleção TRANS).</a:t>
            </a:r>
          </a:p>
          <a:p>
            <a:endParaRPr lang="pt-BR" sz="500" dirty="0"/>
          </a:p>
          <a:p>
            <a:pPr marL="457200" indent="-457200">
              <a:buFont typeface="Arial" panose="020B0604020202020204" pitchFamily="34" charset="0"/>
              <a:buChar char="•"/>
            </a:pPr>
            <a:r>
              <a:rPr lang="pt-BR" sz="2000" b="1" dirty="0">
                <a:solidFill>
                  <a:schemeClr val="tx2">
                    <a:lumMod val="75000"/>
                  </a:schemeClr>
                </a:solidFill>
              </a:rPr>
              <a:t>Conceitos de digital e virtual</a:t>
            </a:r>
          </a:p>
          <a:p>
            <a:r>
              <a:rPr lang="pt-BR" sz="1400" dirty="0"/>
              <a:t>- LÉVY, P. </a:t>
            </a:r>
            <a:r>
              <a:rPr lang="pt-BR" sz="1400" b="1" dirty="0"/>
              <a:t>O que é o virtual?</a:t>
            </a:r>
            <a:r>
              <a:rPr lang="pt-BR" sz="1400" dirty="0"/>
              <a:t> Tradução de Paulo Neves. 2. ed. São Paulo: Editora 34, 2011. 160 p. ISBN 978-85-7326-036-6. (Coleção TRANS).</a:t>
            </a:r>
          </a:p>
          <a:p>
            <a:endParaRPr lang="pt-BR" sz="500" dirty="0"/>
          </a:p>
          <a:p>
            <a:pPr marL="457200" indent="-457200">
              <a:buFont typeface="Arial" panose="020B0604020202020204" pitchFamily="34" charset="0"/>
              <a:buChar char="•"/>
            </a:pPr>
            <a:r>
              <a:rPr lang="pt-BR" sz="2000" b="1" dirty="0">
                <a:solidFill>
                  <a:schemeClr val="tx2">
                    <a:lumMod val="75000"/>
                  </a:schemeClr>
                </a:solidFill>
              </a:rPr>
              <a:t>Conceito de Interatividade</a:t>
            </a:r>
          </a:p>
          <a:p>
            <a:r>
              <a:rPr lang="pt-BR" sz="1400" dirty="0"/>
              <a:t> - </a:t>
            </a:r>
            <a:r>
              <a:rPr lang="pt-BR" altLang="pt-BR" sz="1400" dirty="0">
                <a:latin typeface="Calibri" panose="020F0502020204030204" pitchFamily="34" charset="0"/>
                <a:ea typeface="Calibri" panose="020F0502020204030204" pitchFamily="34" charset="0"/>
                <a:cs typeface="Times New Roman" panose="02020603050405020304" pitchFamily="18" charset="0"/>
              </a:rPr>
              <a:t>SILVA, M. </a:t>
            </a:r>
            <a:r>
              <a:rPr lang="pt-BR" altLang="pt-BR" sz="1400" b="1" dirty="0">
                <a:latin typeface="Calibri" panose="020F0502020204030204" pitchFamily="34" charset="0"/>
                <a:ea typeface="Calibri" panose="020F0502020204030204" pitchFamily="34" charset="0"/>
                <a:cs typeface="Times New Roman" panose="02020603050405020304" pitchFamily="18" charset="0"/>
              </a:rPr>
              <a:t>Sala de aula interativa</a:t>
            </a:r>
            <a:r>
              <a:rPr lang="pt-BR" altLang="pt-BR" sz="1400" dirty="0">
                <a:latin typeface="Calibri" panose="020F0502020204030204" pitchFamily="34" charset="0"/>
                <a:ea typeface="Calibri" panose="020F0502020204030204" pitchFamily="34" charset="0"/>
                <a:cs typeface="Times New Roman" panose="02020603050405020304" pitchFamily="18" charset="0"/>
              </a:rPr>
              <a:t>. 5. ed. São Paulo: Edições Loyola, 2010. 272 p. ISBN 978-85-15-03708-7.</a:t>
            </a:r>
            <a:endParaRPr lang="pt-BR" altLang="pt-BR" sz="1400" dirty="0"/>
          </a:p>
          <a:p>
            <a:endParaRPr lang="pt-BR" sz="500" dirty="0"/>
          </a:p>
          <a:p>
            <a:pPr marL="457200" indent="-457200">
              <a:buFont typeface="Arial" panose="020B0604020202020204" pitchFamily="34" charset="0"/>
              <a:buChar char="•"/>
            </a:pPr>
            <a:r>
              <a:rPr lang="pt-BR" sz="2000" b="1" dirty="0">
                <a:solidFill>
                  <a:schemeClr val="tx2">
                    <a:lumMod val="75000"/>
                  </a:schemeClr>
                </a:solidFill>
              </a:rPr>
              <a:t>Conceito e análise crítica de Objetos de aprendizagem </a:t>
            </a:r>
          </a:p>
          <a:p>
            <a:pPr marL="342900" indent="-342900">
              <a:buFontTx/>
              <a:buChar char="-"/>
            </a:pPr>
            <a:r>
              <a:rPr lang="pt-BR" sz="1400" dirty="0"/>
              <a:t>RIVAS, T.; RIVAS, N. P. P.; MATOS, M. S. (2007). Um novo desafio para o saber docente: a construção de objetos de aprendizagem em ambientes virtuais. </a:t>
            </a:r>
            <a:r>
              <a:rPr lang="pt-BR" sz="1400" dirty="0">
                <a:hlinkClick r:id="rId2"/>
              </a:rPr>
              <a:t>http://www.abed.org.br/congresso2007/tc/57200711926PM.pdf</a:t>
            </a:r>
            <a:r>
              <a:rPr lang="pt-BR" sz="1400" dirty="0"/>
              <a:t> Acesso em 07/12/2018.</a:t>
            </a:r>
          </a:p>
          <a:p>
            <a:endParaRPr lang="pt-BR" sz="2000" dirty="0"/>
          </a:p>
        </p:txBody>
      </p:sp>
      <p:grpSp>
        <p:nvGrpSpPr>
          <p:cNvPr id="28" name="Grupo 46">
            <a:extLst>
              <a:ext uri="{FF2B5EF4-FFF2-40B4-BE49-F238E27FC236}">
                <a16:creationId xmlns:a16="http://schemas.microsoft.com/office/drawing/2014/main" id="{89AD902C-1808-4D10-9A79-4BCEF623DEE1}"/>
              </a:ext>
            </a:extLst>
          </p:cNvPr>
          <p:cNvGrpSpPr/>
          <p:nvPr/>
        </p:nvGrpSpPr>
        <p:grpSpPr>
          <a:xfrm>
            <a:off x="0" y="582524"/>
            <a:ext cx="2495600" cy="6275476"/>
            <a:chOff x="0" y="0"/>
            <a:chExt cx="2230515" cy="6858000"/>
          </a:xfrm>
        </p:grpSpPr>
        <p:grpSp>
          <p:nvGrpSpPr>
            <p:cNvPr id="29" name="Grupo 47">
              <a:extLst>
                <a:ext uri="{FF2B5EF4-FFF2-40B4-BE49-F238E27FC236}">
                  <a16:creationId xmlns:a16="http://schemas.microsoft.com/office/drawing/2014/main" id="{78F63864-4715-4C71-A81E-1E55F9624C2E}"/>
                </a:ext>
              </a:extLst>
            </p:cNvPr>
            <p:cNvGrpSpPr/>
            <p:nvPr/>
          </p:nvGrpSpPr>
          <p:grpSpPr>
            <a:xfrm>
              <a:off x="0" y="0"/>
              <a:ext cx="2230515" cy="6858000"/>
              <a:chOff x="0" y="0"/>
              <a:chExt cx="2230515" cy="6858000"/>
            </a:xfrm>
          </p:grpSpPr>
          <p:sp>
            <p:nvSpPr>
              <p:cNvPr id="66" name="Retângulo 65">
                <a:extLst>
                  <a:ext uri="{FF2B5EF4-FFF2-40B4-BE49-F238E27FC236}">
                    <a16:creationId xmlns:a16="http://schemas.microsoft.com/office/drawing/2014/main" id="{385E9652-CEA7-4F09-8791-F8ED77BF1A35}"/>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7" name="Retângulo 66">
                <a:extLst>
                  <a:ext uri="{FF2B5EF4-FFF2-40B4-BE49-F238E27FC236}">
                    <a16:creationId xmlns:a16="http://schemas.microsoft.com/office/drawing/2014/main" id="{F2382E0A-145F-41A1-BF66-3E6BE7A5006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0" name="Grupo 48">
              <a:extLst>
                <a:ext uri="{FF2B5EF4-FFF2-40B4-BE49-F238E27FC236}">
                  <a16:creationId xmlns:a16="http://schemas.microsoft.com/office/drawing/2014/main" id="{98DB5BA6-56D9-4441-A1DD-139D2B74C4F7}"/>
                </a:ext>
              </a:extLst>
            </p:cNvPr>
            <p:cNvGrpSpPr/>
            <p:nvPr/>
          </p:nvGrpSpPr>
          <p:grpSpPr>
            <a:xfrm>
              <a:off x="75534" y="410445"/>
              <a:ext cx="2132035" cy="4746747"/>
              <a:chOff x="75534" y="410445"/>
              <a:chExt cx="2132035" cy="4746747"/>
            </a:xfrm>
          </p:grpSpPr>
          <p:sp>
            <p:nvSpPr>
              <p:cNvPr id="31" name="CaixaDeTexto 30">
                <a:extLst>
                  <a:ext uri="{FF2B5EF4-FFF2-40B4-BE49-F238E27FC236}">
                    <a16:creationId xmlns:a16="http://schemas.microsoft.com/office/drawing/2014/main" id="{7BA0AE80-E870-4CAD-AE96-63CF02895BAB}"/>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32" name="CaixaDeTexto 31">
                <a:extLst>
                  <a:ext uri="{FF2B5EF4-FFF2-40B4-BE49-F238E27FC236}">
                    <a16:creationId xmlns:a16="http://schemas.microsoft.com/office/drawing/2014/main" id="{14CA51C5-7B92-46CF-AEC1-F30B62D1FDB1}"/>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33" name="CaixaDeTexto 32">
                <a:extLst>
                  <a:ext uri="{FF2B5EF4-FFF2-40B4-BE49-F238E27FC236}">
                    <a16:creationId xmlns:a16="http://schemas.microsoft.com/office/drawing/2014/main" id="{33297607-070B-4AE7-8C1E-1774F2DBBB42}"/>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34" name="CaixaDeTexto 33">
                <a:extLst>
                  <a:ext uri="{FF2B5EF4-FFF2-40B4-BE49-F238E27FC236}">
                    <a16:creationId xmlns:a16="http://schemas.microsoft.com/office/drawing/2014/main" id="{CD3CF1C7-3CBF-4D81-A752-446822206C2B}"/>
                  </a:ext>
                </a:extLst>
              </p:cNvPr>
              <p:cNvSpPr txBox="1"/>
              <p:nvPr/>
            </p:nvSpPr>
            <p:spPr>
              <a:xfrm>
                <a:off x="364097" y="2693807"/>
                <a:ext cx="159727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35" name="CaixaDeTexto 34">
                <a:extLst>
                  <a:ext uri="{FF2B5EF4-FFF2-40B4-BE49-F238E27FC236}">
                    <a16:creationId xmlns:a16="http://schemas.microsoft.com/office/drawing/2014/main" id="{63C7E895-8E1B-4F6F-8D5C-2C4A0C10B6DA}"/>
                  </a:ext>
                </a:extLst>
              </p:cNvPr>
              <p:cNvSpPr txBox="1"/>
              <p:nvPr/>
            </p:nvSpPr>
            <p:spPr>
              <a:xfrm>
                <a:off x="364097" y="3215586"/>
                <a:ext cx="1843472" cy="639057"/>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Fundamentação teórica</a:t>
                </a:r>
              </a:p>
            </p:txBody>
          </p:sp>
          <p:sp>
            <p:nvSpPr>
              <p:cNvPr id="36" name="CaixaDeTexto 35">
                <a:extLst>
                  <a:ext uri="{FF2B5EF4-FFF2-40B4-BE49-F238E27FC236}">
                    <a16:creationId xmlns:a16="http://schemas.microsoft.com/office/drawing/2014/main" id="{AEFFB6AB-9EA3-4ABF-B1FB-2E21E19B38D0}"/>
                  </a:ext>
                </a:extLst>
              </p:cNvPr>
              <p:cNvSpPr txBox="1"/>
              <p:nvPr/>
            </p:nvSpPr>
            <p:spPr>
              <a:xfrm>
                <a:off x="364096" y="3924448"/>
                <a:ext cx="1627816"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Metodologia</a:t>
                </a:r>
              </a:p>
            </p:txBody>
          </p:sp>
          <p:sp>
            <p:nvSpPr>
              <p:cNvPr id="40" name="CaixaDeTexto 39">
                <a:extLst>
                  <a:ext uri="{FF2B5EF4-FFF2-40B4-BE49-F238E27FC236}">
                    <a16:creationId xmlns:a16="http://schemas.microsoft.com/office/drawing/2014/main" id="{12B0F6D7-FC64-4BD6-B999-B94B9EE10631}"/>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41" name="Fluxograma: Decisão 40">
                <a:extLst>
                  <a:ext uri="{FF2B5EF4-FFF2-40B4-BE49-F238E27FC236}">
                    <a16:creationId xmlns:a16="http://schemas.microsoft.com/office/drawing/2014/main" id="{E6B87601-B415-4732-A824-8663A855D667}"/>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2" name="Fluxograma: Decisão 41">
                <a:extLst>
                  <a:ext uri="{FF2B5EF4-FFF2-40B4-BE49-F238E27FC236}">
                    <a16:creationId xmlns:a16="http://schemas.microsoft.com/office/drawing/2014/main" id="{9240D564-E136-4E8A-859B-F215E1300EC4}"/>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43" name="Fluxograma: Decisão 42">
                <a:extLst>
                  <a:ext uri="{FF2B5EF4-FFF2-40B4-BE49-F238E27FC236}">
                    <a16:creationId xmlns:a16="http://schemas.microsoft.com/office/drawing/2014/main" id="{8B0EDE2D-1D1D-4511-9C65-C1207BFA65D2}"/>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1" name="Fluxograma: Decisão 60">
                <a:extLst>
                  <a:ext uri="{FF2B5EF4-FFF2-40B4-BE49-F238E27FC236}">
                    <a16:creationId xmlns:a16="http://schemas.microsoft.com/office/drawing/2014/main" id="{C81C22DE-CEC3-4E5C-8494-F62EE7F3F899}"/>
                  </a:ext>
                </a:extLst>
              </p:cNvPr>
              <p:cNvSpPr/>
              <p:nvPr/>
            </p:nvSpPr>
            <p:spPr>
              <a:xfrm>
                <a:off x="94356" y="3285328"/>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2" name="Fluxograma: Decisão 61">
                <a:extLst>
                  <a:ext uri="{FF2B5EF4-FFF2-40B4-BE49-F238E27FC236}">
                    <a16:creationId xmlns:a16="http://schemas.microsoft.com/office/drawing/2014/main" id="{88928232-1922-4BE1-A8B5-F6C9C6E98120}"/>
                  </a:ext>
                </a:extLst>
              </p:cNvPr>
              <p:cNvSpPr/>
              <p:nvPr/>
            </p:nvSpPr>
            <p:spPr>
              <a:xfrm>
                <a:off x="113825" y="4014511"/>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3" name="Fluxograma: Decisão 62">
                <a:extLst>
                  <a:ext uri="{FF2B5EF4-FFF2-40B4-BE49-F238E27FC236}">
                    <a16:creationId xmlns:a16="http://schemas.microsoft.com/office/drawing/2014/main" id="{3B853576-CA29-4727-91CC-A4669DFA5AA5}"/>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4" name="Fluxograma: Decisão 63">
                <a:extLst>
                  <a:ext uri="{FF2B5EF4-FFF2-40B4-BE49-F238E27FC236}">
                    <a16:creationId xmlns:a16="http://schemas.microsoft.com/office/drawing/2014/main" id="{622F0E56-6ED4-401B-BC71-B6B8281870B3}"/>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CaixaDeTexto 64">
                <a:extLst>
                  <a:ext uri="{FF2B5EF4-FFF2-40B4-BE49-F238E27FC236}">
                    <a16:creationId xmlns:a16="http://schemas.microsoft.com/office/drawing/2014/main" id="{D16442D1-176F-4452-9989-B87E09AC622D}"/>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68" name="Retângulo 67">
            <a:extLst>
              <a:ext uri="{FF2B5EF4-FFF2-40B4-BE49-F238E27FC236}">
                <a16:creationId xmlns:a16="http://schemas.microsoft.com/office/drawing/2014/main" id="{1FD258B6-FF9D-4ACC-AB79-4CC0967DB217}"/>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Retângulo 68">
            <a:extLst>
              <a:ext uri="{FF2B5EF4-FFF2-40B4-BE49-F238E27FC236}">
                <a16:creationId xmlns:a16="http://schemas.microsoft.com/office/drawing/2014/main" id="{22D92F41-45E0-492C-AA11-7EEC52785D6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0" name="Imagem 69">
            <a:extLst>
              <a:ext uri="{FF2B5EF4-FFF2-40B4-BE49-F238E27FC236}">
                <a16:creationId xmlns:a16="http://schemas.microsoft.com/office/drawing/2014/main" id="{7C0710A9-1B66-49BB-99D8-B35EA9C38D70}"/>
              </a:ext>
            </a:extLst>
          </p:cNvPr>
          <p:cNvPicPr>
            <a:picLocks noChangeAspect="1"/>
          </p:cNvPicPr>
          <p:nvPr/>
        </p:nvPicPr>
        <p:blipFill>
          <a:blip r:embed="rId3">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1" name="Retângulo 70">
            <a:extLst>
              <a:ext uri="{FF2B5EF4-FFF2-40B4-BE49-F238E27FC236}">
                <a16:creationId xmlns:a16="http://schemas.microsoft.com/office/drawing/2014/main" id="{0C4960F4-806D-4082-9990-91FD28F9CAD0}"/>
              </a:ext>
            </a:extLst>
          </p:cNvPr>
          <p:cNvSpPr/>
          <p:nvPr/>
        </p:nvSpPr>
        <p:spPr>
          <a:xfrm>
            <a:off x="2486716" y="628214"/>
            <a:ext cx="9722073" cy="97971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CaixaDeTexto 71">
            <a:extLst>
              <a:ext uri="{FF2B5EF4-FFF2-40B4-BE49-F238E27FC236}">
                <a16:creationId xmlns:a16="http://schemas.microsoft.com/office/drawing/2014/main" id="{CA1FBE4E-FF2C-4B58-A3E6-9DFFA5B3C801}"/>
              </a:ext>
            </a:extLst>
          </p:cNvPr>
          <p:cNvSpPr txBox="1"/>
          <p:nvPr/>
        </p:nvSpPr>
        <p:spPr>
          <a:xfrm>
            <a:off x="4800534" y="776916"/>
            <a:ext cx="5103320"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Fundamentação teórica</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1+#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ixaDeTexto 38"/>
          <p:cNvSpPr txBox="1"/>
          <p:nvPr/>
        </p:nvSpPr>
        <p:spPr>
          <a:xfrm>
            <a:off x="2716189" y="1661547"/>
            <a:ext cx="9160183" cy="707886"/>
          </a:xfrm>
          <a:prstGeom prst="rect">
            <a:avLst/>
          </a:prstGeom>
          <a:noFill/>
        </p:spPr>
        <p:txBody>
          <a:bodyPr wrap="square" rtlCol="0">
            <a:spAutoFit/>
          </a:bodyPr>
          <a:lstStyle/>
          <a:p>
            <a:pPr algn="just"/>
            <a:r>
              <a:rPr lang="pt-BR" sz="2000" dirty="0"/>
              <a:t>Referenciais teóricos relacionados ao conhecimento químico e elementos constitutivos do processo de aprendizagem segundo a perspectiva histórico-cultural</a:t>
            </a:r>
          </a:p>
        </p:txBody>
      </p:sp>
      <p:sp>
        <p:nvSpPr>
          <p:cNvPr id="79" name="Retângulo 78"/>
          <p:cNvSpPr/>
          <p:nvPr/>
        </p:nvSpPr>
        <p:spPr>
          <a:xfrm>
            <a:off x="2663914" y="2373930"/>
            <a:ext cx="9264731" cy="28650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pt-BR" sz="2000" dirty="0">
                <a:solidFill>
                  <a:schemeClr val="tx2">
                    <a:lumMod val="75000"/>
                  </a:schemeClr>
                </a:solidFill>
              </a:rPr>
              <a:t>Níveis de compreensão do conhecimento Químico</a:t>
            </a:r>
          </a:p>
          <a:p>
            <a:pPr marL="457200" indent="-457200">
              <a:buFont typeface="Arial" panose="020B0604020202020204" pitchFamily="34" charset="0"/>
              <a:buChar char="•"/>
            </a:pPr>
            <a:r>
              <a:rPr lang="pt-BR" sz="2000" dirty="0">
                <a:solidFill>
                  <a:schemeClr val="tx2">
                    <a:lumMod val="75000"/>
                  </a:schemeClr>
                </a:solidFill>
              </a:rPr>
              <a:t>Contexto</a:t>
            </a:r>
          </a:p>
          <a:p>
            <a:pPr marL="457200" indent="-457200">
              <a:buFont typeface="Arial" panose="020B0604020202020204" pitchFamily="34" charset="0"/>
              <a:buChar char="•"/>
            </a:pPr>
            <a:r>
              <a:rPr lang="pt-BR" sz="2000" dirty="0">
                <a:solidFill>
                  <a:schemeClr val="tx2">
                    <a:lumMod val="75000"/>
                  </a:schemeClr>
                </a:solidFill>
              </a:rPr>
              <a:t>Significado de Conceito</a:t>
            </a:r>
          </a:p>
          <a:p>
            <a:pPr marL="457200" indent="-457200">
              <a:buFont typeface="Arial" panose="020B0604020202020204" pitchFamily="34" charset="0"/>
              <a:buChar char="•"/>
            </a:pPr>
            <a:r>
              <a:rPr lang="pt-BR" sz="2000" dirty="0">
                <a:solidFill>
                  <a:schemeClr val="tx2">
                    <a:lumMod val="75000"/>
                  </a:schemeClr>
                </a:solidFill>
              </a:rPr>
              <a:t>Situação-problema</a:t>
            </a:r>
          </a:p>
          <a:p>
            <a:pPr marL="457200" indent="-457200">
              <a:buFont typeface="Arial" panose="020B0604020202020204" pitchFamily="34" charset="0"/>
              <a:buChar char="•"/>
            </a:pPr>
            <a:r>
              <a:rPr lang="pt-BR" sz="2000" dirty="0">
                <a:solidFill>
                  <a:schemeClr val="tx2">
                    <a:lumMod val="75000"/>
                  </a:schemeClr>
                </a:solidFill>
              </a:rPr>
              <a:t>Conceito científico e conceito espontâneo</a:t>
            </a:r>
          </a:p>
          <a:p>
            <a:pPr marL="457200" indent="-457200">
              <a:buFont typeface="Arial" panose="020B0604020202020204" pitchFamily="34" charset="0"/>
              <a:buChar char="•"/>
            </a:pPr>
            <a:r>
              <a:rPr lang="pt-BR" sz="2000" dirty="0">
                <a:solidFill>
                  <a:schemeClr val="tx2">
                    <a:lumMod val="75000"/>
                  </a:schemeClr>
                </a:solidFill>
              </a:rPr>
              <a:t>Realidade concreta</a:t>
            </a:r>
          </a:p>
          <a:p>
            <a:pPr marL="457200" indent="-457200">
              <a:buFont typeface="Arial" panose="020B0604020202020204" pitchFamily="34" charset="0"/>
              <a:buChar char="•"/>
            </a:pPr>
            <a:r>
              <a:rPr lang="pt-BR" sz="2000" dirty="0">
                <a:solidFill>
                  <a:schemeClr val="tx2">
                    <a:lumMod val="75000"/>
                  </a:schemeClr>
                </a:solidFill>
              </a:rPr>
              <a:t>Realidade objetal e atividade do sujeito</a:t>
            </a:r>
          </a:p>
          <a:p>
            <a:pPr marL="457200" indent="-457200">
              <a:buFont typeface="Arial" panose="020B0604020202020204" pitchFamily="34" charset="0"/>
              <a:buChar char="•"/>
            </a:pPr>
            <a:r>
              <a:rPr lang="pt-BR" sz="2000" dirty="0">
                <a:solidFill>
                  <a:schemeClr val="tx2">
                    <a:lumMod val="75000"/>
                  </a:schemeClr>
                </a:solidFill>
              </a:rPr>
              <a:t>Apropriação e assimilação</a:t>
            </a:r>
          </a:p>
          <a:p>
            <a:pPr marL="457200" indent="-457200">
              <a:buFont typeface="Arial" panose="020B0604020202020204" pitchFamily="34" charset="0"/>
              <a:buChar char="•"/>
            </a:pPr>
            <a:r>
              <a:rPr lang="pt-BR" sz="2000" dirty="0">
                <a:solidFill>
                  <a:schemeClr val="tx2">
                    <a:lumMod val="75000"/>
                  </a:schemeClr>
                </a:solidFill>
              </a:rPr>
              <a:t>Significação</a:t>
            </a:r>
          </a:p>
        </p:txBody>
      </p:sp>
      <p:grpSp>
        <p:nvGrpSpPr>
          <p:cNvPr id="28" name="Grupo 46">
            <a:extLst>
              <a:ext uri="{FF2B5EF4-FFF2-40B4-BE49-F238E27FC236}">
                <a16:creationId xmlns:a16="http://schemas.microsoft.com/office/drawing/2014/main" id="{89AD902C-1808-4D10-9A79-4BCEF623DEE1}"/>
              </a:ext>
            </a:extLst>
          </p:cNvPr>
          <p:cNvGrpSpPr/>
          <p:nvPr/>
        </p:nvGrpSpPr>
        <p:grpSpPr>
          <a:xfrm>
            <a:off x="0" y="582524"/>
            <a:ext cx="2495600" cy="6275476"/>
            <a:chOff x="0" y="0"/>
            <a:chExt cx="2230515" cy="6858000"/>
          </a:xfrm>
        </p:grpSpPr>
        <p:grpSp>
          <p:nvGrpSpPr>
            <p:cNvPr id="29" name="Grupo 47">
              <a:extLst>
                <a:ext uri="{FF2B5EF4-FFF2-40B4-BE49-F238E27FC236}">
                  <a16:creationId xmlns:a16="http://schemas.microsoft.com/office/drawing/2014/main" id="{78F63864-4715-4C71-A81E-1E55F9624C2E}"/>
                </a:ext>
              </a:extLst>
            </p:cNvPr>
            <p:cNvGrpSpPr/>
            <p:nvPr/>
          </p:nvGrpSpPr>
          <p:grpSpPr>
            <a:xfrm>
              <a:off x="0" y="0"/>
              <a:ext cx="2230515" cy="6858000"/>
              <a:chOff x="0" y="0"/>
              <a:chExt cx="2230515" cy="6858000"/>
            </a:xfrm>
          </p:grpSpPr>
          <p:sp>
            <p:nvSpPr>
              <p:cNvPr id="66" name="Retângulo 65">
                <a:extLst>
                  <a:ext uri="{FF2B5EF4-FFF2-40B4-BE49-F238E27FC236}">
                    <a16:creationId xmlns:a16="http://schemas.microsoft.com/office/drawing/2014/main" id="{385E9652-CEA7-4F09-8791-F8ED77BF1A35}"/>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7" name="Retângulo 66">
                <a:extLst>
                  <a:ext uri="{FF2B5EF4-FFF2-40B4-BE49-F238E27FC236}">
                    <a16:creationId xmlns:a16="http://schemas.microsoft.com/office/drawing/2014/main" id="{F2382E0A-145F-41A1-BF66-3E6BE7A5006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0" name="Grupo 48">
              <a:extLst>
                <a:ext uri="{FF2B5EF4-FFF2-40B4-BE49-F238E27FC236}">
                  <a16:creationId xmlns:a16="http://schemas.microsoft.com/office/drawing/2014/main" id="{98DB5BA6-56D9-4441-A1DD-139D2B74C4F7}"/>
                </a:ext>
              </a:extLst>
            </p:cNvPr>
            <p:cNvGrpSpPr/>
            <p:nvPr/>
          </p:nvGrpSpPr>
          <p:grpSpPr>
            <a:xfrm>
              <a:off x="75534" y="410445"/>
              <a:ext cx="2132035" cy="4746747"/>
              <a:chOff x="75534" y="410445"/>
              <a:chExt cx="2132035" cy="4746747"/>
            </a:xfrm>
          </p:grpSpPr>
          <p:sp>
            <p:nvSpPr>
              <p:cNvPr id="31" name="CaixaDeTexto 30">
                <a:extLst>
                  <a:ext uri="{FF2B5EF4-FFF2-40B4-BE49-F238E27FC236}">
                    <a16:creationId xmlns:a16="http://schemas.microsoft.com/office/drawing/2014/main" id="{7BA0AE80-E870-4CAD-AE96-63CF02895BAB}"/>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32" name="CaixaDeTexto 31">
                <a:extLst>
                  <a:ext uri="{FF2B5EF4-FFF2-40B4-BE49-F238E27FC236}">
                    <a16:creationId xmlns:a16="http://schemas.microsoft.com/office/drawing/2014/main" id="{14CA51C5-7B92-46CF-AEC1-F30B62D1FDB1}"/>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33" name="CaixaDeTexto 32">
                <a:extLst>
                  <a:ext uri="{FF2B5EF4-FFF2-40B4-BE49-F238E27FC236}">
                    <a16:creationId xmlns:a16="http://schemas.microsoft.com/office/drawing/2014/main" id="{33297607-070B-4AE7-8C1E-1774F2DBBB42}"/>
                  </a:ext>
                </a:extLst>
              </p:cNvPr>
              <p:cNvSpPr txBox="1"/>
              <p:nvPr/>
            </p:nvSpPr>
            <p:spPr>
              <a:xfrm>
                <a:off x="364097" y="2205599"/>
                <a:ext cx="1627818"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34" name="CaixaDeTexto 33">
                <a:extLst>
                  <a:ext uri="{FF2B5EF4-FFF2-40B4-BE49-F238E27FC236}">
                    <a16:creationId xmlns:a16="http://schemas.microsoft.com/office/drawing/2014/main" id="{CD3CF1C7-3CBF-4D81-A752-446822206C2B}"/>
                  </a:ext>
                </a:extLst>
              </p:cNvPr>
              <p:cNvSpPr txBox="1"/>
              <p:nvPr/>
            </p:nvSpPr>
            <p:spPr>
              <a:xfrm>
                <a:off x="364097" y="2693807"/>
                <a:ext cx="159727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35" name="CaixaDeTexto 34">
                <a:extLst>
                  <a:ext uri="{FF2B5EF4-FFF2-40B4-BE49-F238E27FC236}">
                    <a16:creationId xmlns:a16="http://schemas.microsoft.com/office/drawing/2014/main" id="{63C7E895-8E1B-4F6F-8D5C-2C4A0C10B6DA}"/>
                  </a:ext>
                </a:extLst>
              </p:cNvPr>
              <p:cNvSpPr txBox="1"/>
              <p:nvPr/>
            </p:nvSpPr>
            <p:spPr>
              <a:xfrm>
                <a:off x="364097" y="3215586"/>
                <a:ext cx="1843472" cy="639057"/>
              </a:xfrm>
              <a:prstGeom prst="rect">
                <a:avLst/>
              </a:prstGeom>
              <a:noFill/>
            </p:spPr>
            <p:txBody>
              <a:bodyPr wrap="square" rtlCol="0">
                <a:spAutoFit/>
              </a:bodyPr>
              <a:lstStyle/>
              <a:p>
                <a:r>
                  <a:rPr lang="pt-BR" sz="1600" b="1" dirty="0">
                    <a:solidFill>
                      <a:srgbClr val="002060"/>
                    </a:solidFill>
                    <a:effectLst>
                      <a:outerShdw blurRad="38100" dist="38100" dir="2700000" algn="tl">
                        <a:srgbClr val="000000">
                          <a:alpha val="43137"/>
                        </a:srgbClr>
                      </a:outerShdw>
                    </a:effectLst>
                  </a:rPr>
                  <a:t>Fundamentação teórica</a:t>
                </a:r>
              </a:p>
            </p:txBody>
          </p:sp>
          <p:sp>
            <p:nvSpPr>
              <p:cNvPr id="36" name="CaixaDeTexto 35">
                <a:extLst>
                  <a:ext uri="{FF2B5EF4-FFF2-40B4-BE49-F238E27FC236}">
                    <a16:creationId xmlns:a16="http://schemas.microsoft.com/office/drawing/2014/main" id="{AEFFB6AB-9EA3-4ABF-B1FB-2E21E19B38D0}"/>
                  </a:ext>
                </a:extLst>
              </p:cNvPr>
              <p:cNvSpPr txBox="1"/>
              <p:nvPr/>
            </p:nvSpPr>
            <p:spPr>
              <a:xfrm>
                <a:off x="364096" y="3924448"/>
                <a:ext cx="1627816"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Metodologia</a:t>
                </a:r>
              </a:p>
            </p:txBody>
          </p:sp>
          <p:sp>
            <p:nvSpPr>
              <p:cNvPr id="40" name="CaixaDeTexto 39">
                <a:extLst>
                  <a:ext uri="{FF2B5EF4-FFF2-40B4-BE49-F238E27FC236}">
                    <a16:creationId xmlns:a16="http://schemas.microsoft.com/office/drawing/2014/main" id="{12B0F6D7-FC64-4BD6-B999-B94B9EE10631}"/>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41" name="Fluxograma: Decisão 40">
                <a:extLst>
                  <a:ext uri="{FF2B5EF4-FFF2-40B4-BE49-F238E27FC236}">
                    <a16:creationId xmlns:a16="http://schemas.microsoft.com/office/drawing/2014/main" id="{E6B87601-B415-4732-A824-8663A855D667}"/>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2" name="Fluxograma: Decisão 41">
                <a:extLst>
                  <a:ext uri="{FF2B5EF4-FFF2-40B4-BE49-F238E27FC236}">
                    <a16:creationId xmlns:a16="http://schemas.microsoft.com/office/drawing/2014/main" id="{9240D564-E136-4E8A-859B-F215E1300EC4}"/>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43" name="Fluxograma: Decisão 42">
                <a:extLst>
                  <a:ext uri="{FF2B5EF4-FFF2-40B4-BE49-F238E27FC236}">
                    <a16:creationId xmlns:a16="http://schemas.microsoft.com/office/drawing/2014/main" id="{8B0EDE2D-1D1D-4511-9C65-C1207BFA65D2}"/>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1" name="Fluxograma: Decisão 60">
                <a:extLst>
                  <a:ext uri="{FF2B5EF4-FFF2-40B4-BE49-F238E27FC236}">
                    <a16:creationId xmlns:a16="http://schemas.microsoft.com/office/drawing/2014/main" id="{C81C22DE-CEC3-4E5C-8494-F62EE7F3F899}"/>
                  </a:ext>
                </a:extLst>
              </p:cNvPr>
              <p:cNvSpPr/>
              <p:nvPr/>
            </p:nvSpPr>
            <p:spPr>
              <a:xfrm>
                <a:off x="94356" y="3285328"/>
                <a:ext cx="178675" cy="199697"/>
              </a:xfrm>
              <a:prstGeom prst="flowChartDecisi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2" name="Fluxograma: Decisão 61">
                <a:extLst>
                  <a:ext uri="{FF2B5EF4-FFF2-40B4-BE49-F238E27FC236}">
                    <a16:creationId xmlns:a16="http://schemas.microsoft.com/office/drawing/2014/main" id="{88928232-1922-4BE1-A8B5-F6C9C6E98120}"/>
                  </a:ext>
                </a:extLst>
              </p:cNvPr>
              <p:cNvSpPr/>
              <p:nvPr/>
            </p:nvSpPr>
            <p:spPr>
              <a:xfrm>
                <a:off x="113825" y="4014511"/>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3" name="Fluxograma: Decisão 62">
                <a:extLst>
                  <a:ext uri="{FF2B5EF4-FFF2-40B4-BE49-F238E27FC236}">
                    <a16:creationId xmlns:a16="http://schemas.microsoft.com/office/drawing/2014/main" id="{3B853576-CA29-4727-91CC-A4669DFA5AA5}"/>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4" name="Fluxograma: Decisão 63">
                <a:extLst>
                  <a:ext uri="{FF2B5EF4-FFF2-40B4-BE49-F238E27FC236}">
                    <a16:creationId xmlns:a16="http://schemas.microsoft.com/office/drawing/2014/main" id="{622F0E56-6ED4-401B-BC71-B6B8281870B3}"/>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CaixaDeTexto 64">
                <a:extLst>
                  <a:ext uri="{FF2B5EF4-FFF2-40B4-BE49-F238E27FC236}">
                    <a16:creationId xmlns:a16="http://schemas.microsoft.com/office/drawing/2014/main" id="{D16442D1-176F-4452-9989-B87E09AC622D}"/>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68" name="Retângulo 67">
            <a:extLst>
              <a:ext uri="{FF2B5EF4-FFF2-40B4-BE49-F238E27FC236}">
                <a16:creationId xmlns:a16="http://schemas.microsoft.com/office/drawing/2014/main" id="{1FD258B6-FF9D-4ACC-AB79-4CC0967DB217}"/>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Retângulo 68">
            <a:extLst>
              <a:ext uri="{FF2B5EF4-FFF2-40B4-BE49-F238E27FC236}">
                <a16:creationId xmlns:a16="http://schemas.microsoft.com/office/drawing/2014/main" id="{22D92F41-45E0-492C-AA11-7EEC52785D67}"/>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0" name="Imagem 69">
            <a:extLst>
              <a:ext uri="{FF2B5EF4-FFF2-40B4-BE49-F238E27FC236}">
                <a16:creationId xmlns:a16="http://schemas.microsoft.com/office/drawing/2014/main" id="{7C0710A9-1B66-49BB-99D8-B35EA9C38D70}"/>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1" name="Retângulo 70">
            <a:extLst>
              <a:ext uri="{FF2B5EF4-FFF2-40B4-BE49-F238E27FC236}">
                <a16:creationId xmlns:a16="http://schemas.microsoft.com/office/drawing/2014/main" id="{0C4960F4-806D-4082-9990-91FD28F9CAD0}"/>
              </a:ext>
            </a:extLst>
          </p:cNvPr>
          <p:cNvSpPr/>
          <p:nvPr/>
        </p:nvSpPr>
        <p:spPr>
          <a:xfrm>
            <a:off x="2486716" y="628214"/>
            <a:ext cx="9722073" cy="97971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CaixaDeTexto 71">
            <a:extLst>
              <a:ext uri="{FF2B5EF4-FFF2-40B4-BE49-F238E27FC236}">
                <a16:creationId xmlns:a16="http://schemas.microsoft.com/office/drawing/2014/main" id="{CA1FBE4E-FF2C-4B58-A3E6-9DFFA5B3C801}"/>
              </a:ext>
            </a:extLst>
          </p:cNvPr>
          <p:cNvSpPr txBox="1"/>
          <p:nvPr/>
        </p:nvSpPr>
        <p:spPr>
          <a:xfrm>
            <a:off x="4800534" y="776916"/>
            <a:ext cx="5103320"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Fundamentação teórica</a:t>
            </a:r>
          </a:p>
        </p:txBody>
      </p:sp>
      <p:sp>
        <p:nvSpPr>
          <p:cNvPr id="2" name="Retângulo 1">
            <a:extLst>
              <a:ext uri="{FF2B5EF4-FFF2-40B4-BE49-F238E27FC236}">
                <a16:creationId xmlns:a16="http://schemas.microsoft.com/office/drawing/2014/main" id="{908CC31A-DE96-4C20-9F2D-3681936C1698}"/>
              </a:ext>
            </a:extLst>
          </p:cNvPr>
          <p:cNvSpPr/>
          <p:nvPr/>
        </p:nvSpPr>
        <p:spPr>
          <a:xfrm>
            <a:off x="2663914" y="5358614"/>
            <a:ext cx="9148083" cy="646331"/>
          </a:xfrm>
          <a:prstGeom prst="rect">
            <a:avLst/>
          </a:prstGeom>
        </p:spPr>
        <p:txBody>
          <a:bodyPr wrap="square">
            <a:spAutoFit/>
          </a:bodyPr>
          <a:lstStyle/>
          <a:p>
            <a:pPr marL="342900" indent="-342900">
              <a:buFontTx/>
              <a:buChar char="-"/>
            </a:pPr>
            <a:r>
              <a:rPr lang="en-US" sz="1200" dirty="0"/>
              <a:t>JOHNSTONE, A.H. Teaching of chemistry: logical or psychological? Chemistry Education: Research and Practice in Europe, v. 1, n. 1, 2000.</a:t>
            </a:r>
          </a:p>
          <a:p>
            <a:pPr marL="342900" indent="-342900">
              <a:buFontTx/>
              <a:buChar char="-"/>
            </a:pPr>
            <a:r>
              <a:rPr lang="en-US" sz="1200" dirty="0"/>
              <a:t>JOHNSTONE, A.H. The Development of Chemistry Teaching, The Forum, v. 70, n 9, 1993.</a:t>
            </a:r>
          </a:p>
          <a:p>
            <a:pPr marL="342900" indent="-342900">
              <a:buFontTx/>
              <a:buChar char="-"/>
            </a:pPr>
            <a:r>
              <a:rPr lang="en-US" sz="1200" dirty="0"/>
              <a:t>JOHNSTONE, A.H. The Future </a:t>
            </a:r>
            <a:r>
              <a:rPr lang="en-US" sz="1200" dirty="0" err="1"/>
              <a:t>Chape</a:t>
            </a:r>
            <a:r>
              <a:rPr lang="en-US" sz="1200" dirty="0"/>
              <a:t> of Chemistry Education, Chemistry Education: Research and Practice, v. 5, n. 3, 2004.</a:t>
            </a:r>
          </a:p>
        </p:txBody>
      </p:sp>
      <p:pic>
        <p:nvPicPr>
          <p:cNvPr id="3" name="Imagem 2">
            <a:extLst>
              <a:ext uri="{FF2B5EF4-FFF2-40B4-BE49-F238E27FC236}">
                <a16:creationId xmlns:a16="http://schemas.microsoft.com/office/drawing/2014/main" id="{35453EF4-D717-4ED0-970E-048E66EFB03F}"/>
              </a:ext>
            </a:extLst>
          </p:cNvPr>
          <p:cNvPicPr>
            <a:picLocks noChangeAspect="1"/>
          </p:cNvPicPr>
          <p:nvPr/>
        </p:nvPicPr>
        <p:blipFill rotWithShape="1">
          <a:blip r:embed="rId4"/>
          <a:srcRect l="34053" t="25601" r="34644" b="62401"/>
          <a:stretch/>
        </p:blipFill>
        <p:spPr>
          <a:xfrm>
            <a:off x="2800922" y="6004945"/>
            <a:ext cx="9036323" cy="822832"/>
          </a:xfrm>
          <a:prstGeom prst="rect">
            <a:avLst/>
          </a:prstGeom>
        </p:spPr>
      </p:pic>
    </p:spTree>
    <p:extLst>
      <p:ext uri="{BB962C8B-B14F-4D97-AF65-F5344CB8AC3E}">
        <p14:creationId xmlns:p14="http://schemas.microsoft.com/office/powerpoint/2010/main" val="364002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1+#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2744581" y="3068961"/>
            <a:ext cx="9217573" cy="28803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Retângulo 33"/>
          <p:cNvSpPr/>
          <p:nvPr/>
        </p:nvSpPr>
        <p:spPr>
          <a:xfrm>
            <a:off x="3339847" y="6352214"/>
            <a:ext cx="8646075"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etângulo 32"/>
          <p:cNvSpPr/>
          <p:nvPr/>
        </p:nvSpPr>
        <p:spPr>
          <a:xfrm>
            <a:off x="3283029" y="4667432"/>
            <a:ext cx="8667097"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etângulo 31"/>
          <p:cNvSpPr/>
          <p:nvPr/>
        </p:nvSpPr>
        <p:spPr>
          <a:xfrm>
            <a:off x="3283031" y="3731260"/>
            <a:ext cx="8667096" cy="80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CaixaDeTexto 29"/>
          <p:cNvSpPr txBox="1"/>
          <p:nvPr/>
        </p:nvSpPr>
        <p:spPr>
          <a:xfrm>
            <a:off x="2823906" y="3136785"/>
            <a:ext cx="9014204" cy="2677656"/>
          </a:xfrm>
          <a:prstGeom prst="rect">
            <a:avLst/>
          </a:prstGeom>
          <a:noFill/>
        </p:spPr>
        <p:txBody>
          <a:bodyPr wrap="square" rtlCol="0">
            <a:spAutoFit/>
          </a:bodyPr>
          <a:lstStyle/>
          <a:p>
            <a:pPr marL="342900" indent="-342900" algn="just">
              <a:buFont typeface="Arial" panose="020B0604020202020204" pitchFamily="34" charset="0"/>
              <a:buChar char="•"/>
            </a:pPr>
            <a:r>
              <a:rPr lang="pt-BR" sz="2100" dirty="0"/>
              <a:t>Devido possibilitar reconhecer relações mais concretas e aprofundadas dos limites e do potencial formativo dos usos de objetos de aprendizagem para a aprendizagem de conceitos químicos.</a:t>
            </a:r>
          </a:p>
          <a:p>
            <a:pPr marL="342900" indent="-342900" algn="just">
              <a:buFont typeface="Arial" panose="020B0604020202020204" pitchFamily="34" charset="0"/>
              <a:buChar char="•"/>
            </a:pPr>
            <a:r>
              <a:rPr lang="pt-BR" sz="2100" dirty="0"/>
              <a:t>Devido evitar a necessidade de descrição e análise integral de todo o processo de aprendizagem, restringindo-se a reconhecer apenas correspondências entre o uso de objetos de aprendizagem e alguns elementos constitutivos desse processo, tornando a pesquisa exequível no contexto de um mestrado profissional.</a:t>
            </a:r>
          </a:p>
        </p:txBody>
      </p:sp>
      <p:sp>
        <p:nvSpPr>
          <p:cNvPr id="35" name="CaixaDeTexto 34"/>
          <p:cNvSpPr txBox="1"/>
          <p:nvPr/>
        </p:nvSpPr>
        <p:spPr>
          <a:xfrm>
            <a:off x="2744581" y="1628800"/>
            <a:ext cx="9330689" cy="1384995"/>
          </a:xfrm>
          <a:prstGeom prst="rect">
            <a:avLst/>
          </a:prstGeom>
          <a:noFill/>
        </p:spPr>
        <p:txBody>
          <a:bodyPr wrap="square" rtlCol="0">
            <a:spAutoFit/>
          </a:bodyPr>
          <a:lstStyle/>
          <a:p>
            <a:pPr algn="just"/>
            <a:r>
              <a:rPr lang="pt-BR" sz="2800" dirty="0"/>
              <a:t>Por que foi feita a escolha de se focalizar o estudo nos elementos constitutivos do processo de aprendizagem de conceitos químicos numa abordagem histórico-cultural?</a:t>
            </a:r>
          </a:p>
        </p:txBody>
      </p:sp>
      <p:grpSp>
        <p:nvGrpSpPr>
          <p:cNvPr id="31" name="Grupo 46">
            <a:extLst>
              <a:ext uri="{FF2B5EF4-FFF2-40B4-BE49-F238E27FC236}">
                <a16:creationId xmlns:a16="http://schemas.microsoft.com/office/drawing/2014/main" id="{0567637E-B4A1-4A7D-8953-6E737F8BEEFD}"/>
              </a:ext>
            </a:extLst>
          </p:cNvPr>
          <p:cNvGrpSpPr/>
          <p:nvPr/>
        </p:nvGrpSpPr>
        <p:grpSpPr>
          <a:xfrm>
            <a:off x="0" y="582524"/>
            <a:ext cx="2495600" cy="6275476"/>
            <a:chOff x="0" y="0"/>
            <a:chExt cx="2230515" cy="6858000"/>
          </a:xfrm>
        </p:grpSpPr>
        <p:grpSp>
          <p:nvGrpSpPr>
            <p:cNvPr id="37" name="Grupo 47">
              <a:extLst>
                <a:ext uri="{FF2B5EF4-FFF2-40B4-BE49-F238E27FC236}">
                  <a16:creationId xmlns:a16="http://schemas.microsoft.com/office/drawing/2014/main" id="{D10323F1-2FCD-44BF-8C2D-488418F913FE}"/>
                </a:ext>
              </a:extLst>
            </p:cNvPr>
            <p:cNvGrpSpPr/>
            <p:nvPr/>
          </p:nvGrpSpPr>
          <p:grpSpPr>
            <a:xfrm>
              <a:off x="0" y="0"/>
              <a:ext cx="2230515" cy="6858000"/>
              <a:chOff x="0" y="0"/>
              <a:chExt cx="2230515" cy="6858000"/>
            </a:xfrm>
          </p:grpSpPr>
          <p:sp>
            <p:nvSpPr>
              <p:cNvPr id="71" name="Retângulo 70">
                <a:extLst>
                  <a:ext uri="{FF2B5EF4-FFF2-40B4-BE49-F238E27FC236}">
                    <a16:creationId xmlns:a16="http://schemas.microsoft.com/office/drawing/2014/main" id="{508B8941-E4FE-4ADF-9EDC-3F2261BA91A8}"/>
                  </a:ext>
                </a:extLst>
              </p:cNvPr>
              <p:cNvSpPr/>
              <p:nvPr/>
            </p:nvSpPr>
            <p:spPr>
              <a:xfrm>
                <a:off x="0" y="0"/>
                <a:ext cx="2210823"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Retângulo 71">
                <a:extLst>
                  <a:ext uri="{FF2B5EF4-FFF2-40B4-BE49-F238E27FC236}">
                    <a16:creationId xmlns:a16="http://schemas.microsoft.com/office/drawing/2014/main" id="{DE70DDBF-8A11-4FC6-B892-D5D48ACDA642}"/>
                  </a:ext>
                </a:extLst>
              </p:cNvPr>
              <p:cNvSpPr/>
              <p:nvPr/>
            </p:nvSpPr>
            <p:spPr>
              <a:xfrm>
                <a:off x="0" y="0"/>
                <a:ext cx="2230515" cy="6858000"/>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8" name="Grupo 48">
              <a:extLst>
                <a:ext uri="{FF2B5EF4-FFF2-40B4-BE49-F238E27FC236}">
                  <a16:creationId xmlns:a16="http://schemas.microsoft.com/office/drawing/2014/main" id="{16DE8491-58DF-4515-A648-D77198DF8DB6}"/>
                </a:ext>
              </a:extLst>
            </p:cNvPr>
            <p:cNvGrpSpPr/>
            <p:nvPr/>
          </p:nvGrpSpPr>
          <p:grpSpPr>
            <a:xfrm>
              <a:off x="75534" y="410445"/>
              <a:ext cx="2132035" cy="4746747"/>
              <a:chOff x="75534" y="410445"/>
              <a:chExt cx="2132035" cy="4746747"/>
            </a:xfrm>
          </p:grpSpPr>
          <p:sp>
            <p:nvSpPr>
              <p:cNvPr id="39" name="CaixaDeTexto 38">
                <a:extLst>
                  <a:ext uri="{FF2B5EF4-FFF2-40B4-BE49-F238E27FC236}">
                    <a16:creationId xmlns:a16="http://schemas.microsoft.com/office/drawing/2014/main" id="{796C9825-B38F-4EB8-969E-8BA0B8A42271}"/>
                  </a:ext>
                </a:extLst>
              </p:cNvPr>
              <p:cNvSpPr txBox="1"/>
              <p:nvPr/>
            </p:nvSpPr>
            <p:spPr>
              <a:xfrm>
                <a:off x="448589" y="410445"/>
                <a:ext cx="1293813" cy="646331"/>
              </a:xfrm>
              <a:prstGeom prst="rect">
                <a:avLst/>
              </a:prstGeom>
              <a:noFill/>
            </p:spPr>
            <p:txBody>
              <a:bodyPr wrap="none" rtlCol="0">
                <a:spAutoFit/>
              </a:bodyPr>
              <a:lstStyle/>
              <a:p>
                <a:pPr algn="ctr"/>
                <a:r>
                  <a:rPr lang="pt-BR" dirty="0">
                    <a:solidFill>
                      <a:schemeClr val="bg1"/>
                    </a:solidFill>
                    <a:effectLst>
                      <a:outerShdw blurRad="38100" dist="38100" dir="2700000" algn="tl">
                        <a:srgbClr val="000000">
                          <a:alpha val="43137"/>
                        </a:srgbClr>
                      </a:outerShdw>
                    </a:effectLst>
                  </a:rPr>
                  <a:t>Sumário da </a:t>
                </a:r>
              </a:p>
              <a:p>
                <a:pPr algn="ctr"/>
                <a:r>
                  <a:rPr lang="pt-BR" dirty="0">
                    <a:solidFill>
                      <a:schemeClr val="bg1"/>
                    </a:solidFill>
                    <a:effectLst>
                      <a:outerShdw blurRad="38100" dist="38100" dir="2700000" algn="tl">
                        <a:srgbClr val="000000">
                          <a:alpha val="43137"/>
                        </a:srgbClr>
                      </a:outerShdw>
                    </a:effectLst>
                  </a:rPr>
                  <a:t>apresentação</a:t>
                </a:r>
              </a:p>
            </p:txBody>
          </p:sp>
          <p:sp>
            <p:nvSpPr>
              <p:cNvPr id="40" name="CaixaDeTexto 39">
                <a:extLst>
                  <a:ext uri="{FF2B5EF4-FFF2-40B4-BE49-F238E27FC236}">
                    <a16:creationId xmlns:a16="http://schemas.microsoft.com/office/drawing/2014/main" id="{40614814-FEDC-44BD-BD90-30DF4D10B046}"/>
                  </a:ext>
                </a:extLst>
              </p:cNvPr>
              <p:cNvSpPr txBox="1"/>
              <p:nvPr/>
            </p:nvSpPr>
            <p:spPr>
              <a:xfrm>
                <a:off x="364097" y="1721132"/>
                <a:ext cx="1627815" cy="369980"/>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Justificativa</a:t>
                </a:r>
              </a:p>
            </p:txBody>
          </p:sp>
          <p:sp>
            <p:nvSpPr>
              <p:cNvPr id="41" name="CaixaDeTexto 40">
                <a:extLst>
                  <a:ext uri="{FF2B5EF4-FFF2-40B4-BE49-F238E27FC236}">
                    <a16:creationId xmlns:a16="http://schemas.microsoft.com/office/drawing/2014/main" id="{51730943-18FB-4445-A135-B2F5ABF5FB0A}"/>
                  </a:ext>
                </a:extLst>
              </p:cNvPr>
              <p:cNvSpPr txBox="1"/>
              <p:nvPr/>
            </p:nvSpPr>
            <p:spPr>
              <a:xfrm>
                <a:off x="364097" y="2205599"/>
                <a:ext cx="1627818"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Problematização</a:t>
                </a:r>
              </a:p>
            </p:txBody>
          </p:sp>
          <p:sp>
            <p:nvSpPr>
              <p:cNvPr id="42" name="CaixaDeTexto 41">
                <a:extLst>
                  <a:ext uri="{FF2B5EF4-FFF2-40B4-BE49-F238E27FC236}">
                    <a16:creationId xmlns:a16="http://schemas.microsoft.com/office/drawing/2014/main" id="{B95D2ECD-220F-4B09-A7B5-F2E4F55D86FD}"/>
                  </a:ext>
                </a:extLst>
              </p:cNvPr>
              <p:cNvSpPr txBox="1"/>
              <p:nvPr/>
            </p:nvSpPr>
            <p:spPr>
              <a:xfrm>
                <a:off x="364097" y="2693807"/>
                <a:ext cx="159727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Objetivos</a:t>
                </a:r>
              </a:p>
            </p:txBody>
          </p:sp>
          <p:sp>
            <p:nvSpPr>
              <p:cNvPr id="43" name="CaixaDeTexto 42">
                <a:extLst>
                  <a:ext uri="{FF2B5EF4-FFF2-40B4-BE49-F238E27FC236}">
                    <a16:creationId xmlns:a16="http://schemas.microsoft.com/office/drawing/2014/main" id="{2C07557D-8274-4CF8-9615-66B8E11FBD41}"/>
                  </a:ext>
                </a:extLst>
              </p:cNvPr>
              <p:cNvSpPr txBox="1"/>
              <p:nvPr/>
            </p:nvSpPr>
            <p:spPr>
              <a:xfrm>
                <a:off x="364097" y="3215586"/>
                <a:ext cx="1843472" cy="639057"/>
              </a:xfrm>
              <a:prstGeom prst="rect">
                <a:avLst/>
              </a:prstGeom>
              <a:noFill/>
            </p:spPr>
            <p:txBody>
              <a:bodyPr wrap="square" rtlCol="0">
                <a:spAutoFit/>
              </a:bodyPr>
              <a:lstStyle/>
              <a:p>
                <a:r>
                  <a:rPr lang="pt-BR" sz="1600" b="1" dirty="0">
                    <a:effectLst>
                      <a:outerShdw blurRad="38100" dist="38100" dir="2700000" algn="tl">
                        <a:srgbClr val="000000">
                          <a:alpha val="43137"/>
                        </a:srgbClr>
                      </a:outerShdw>
                    </a:effectLst>
                  </a:rPr>
                  <a:t>Fundamentação teórica</a:t>
                </a:r>
              </a:p>
            </p:txBody>
          </p:sp>
          <p:sp>
            <p:nvSpPr>
              <p:cNvPr id="61" name="CaixaDeTexto 60">
                <a:extLst>
                  <a:ext uri="{FF2B5EF4-FFF2-40B4-BE49-F238E27FC236}">
                    <a16:creationId xmlns:a16="http://schemas.microsoft.com/office/drawing/2014/main" id="{AF7D7C96-B28D-4624-A84D-3546B738E83B}"/>
                  </a:ext>
                </a:extLst>
              </p:cNvPr>
              <p:cNvSpPr txBox="1"/>
              <p:nvPr/>
            </p:nvSpPr>
            <p:spPr>
              <a:xfrm>
                <a:off x="364096" y="3924448"/>
                <a:ext cx="1627816"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Metodologia</a:t>
                </a:r>
              </a:p>
            </p:txBody>
          </p:sp>
          <p:sp>
            <p:nvSpPr>
              <p:cNvPr id="62" name="CaixaDeTexto 61">
                <a:extLst>
                  <a:ext uri="{FF2B5EF4-FFF2-40B4-BE49-F238E27FC236}">
                    <a16:creationId xmlns:a16="http://schemas.microsoft.com/office/drawing/2014/main" id="{51C9B911-8E19-48B6-A052-27C8E0158A0A}"/>
                  </a:ext>
                </a:extLst>
              </p:cNvPr>
              <p:cNvSpPr txBox="1"/>
              <p:nvPr/>
            </p:nvSpPr>
            <p:spPr>
              <a:xfrm>
                <a:off x="364097" y="4343620"/>
                <a:ext cx="1505607"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Cronograma</a:t>
                </a:r>
              </a:p>
            </p:txBody>
          </p:sp>
          <p:sp>
            <p:nvSpPr>
              <p:cNvPr id="63" name="Fluxograma: Decisão 62">
                <a:extLst>
                  <a:ext uri="{FF2B5EF4-FFF2-40B4-BE49-F238E27FC236}">
                    <a16:creationId xmlns:a16="http://schemas.microsoft.com/office/drawing/2014/main" id="{D3131137-3E01-4A20-B3A6-50AFC5D55510}"/>
                  </a:ext>
                </a:extLst>
              </p:cNvPr>
              <p:cNvSpPr/>
              <p:nvPr/>
            </p:nvSpPr>
            <p:spPr>
              <a:xfrm>
                <a:off x="75534" y="1793738"/>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4" name="Fluxograma: Decisão 63">
                <a:extLst>
                  <a:ext uri="{FF2B5EF4-FFF2-40B4-BE49-F238E27FC236}">
                    <a16:creationId xmlns:a16="http://schemas.microsoft.com/office/drawing/2014/main" id="{01F81ADD-51EC-42D6-B544-83EF88744FA0}"/>
                  </a:ext>
                </a:extLst>
              </p:cNvPr>
              <p:cNvSpPr/>
              <p:nvPr/>
            </p:nvSpPr>
            <p:spPr>
              <a:xfrm>
                <a:off x="84080" y="226705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5" name="Fluxograma: Decisão 64">
                <a:extLst>
                  <a:ext uri="{FF2B5EF4-FFF2-40B4-BE49-F238E27FC236}">
                    <a16:creationId xmlns:a16="http://schemas.microsoft.com/office/drawing/2014/main" id="{3ED0C0E6-9721-4531-B222-D44FBDB493C6}"/>
                  </a:ext>
                </a:extLst>
              </p:cNvPr>
              <p:cNvSpPr/>
              <p:nvPr/>
            </p:nvSpPr>
            <p:spPr>
              <a:xfrm>
                <a:off x="84078" y="2771207"/>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6" name="Fluxograma: Decisão 65">
                <a:extLst>
                  <a:ext uri="{FF2B5EF4-FFF2-40B4-BE49-F238E27FC236}">
                    <a16:creationId xmlns:a16="http://schemas.microsoft.com/office/drawing/2014/main" id="{0BD8EEBD-B73E-4A37-BAD8-C0704DB0B78E}"/>
                  </a:ext>
                </a:extLst>
              </p:cNvPr>
              <p:cNvSpPr/>
              <p:nvPr/>
            </p:nvSpPr>
            <p:spPr>
              <a:xfrm>
                <a:off x="94356" y="3285328"/>
                <a:ext cx="178675" cy="199697"/>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1"/>
                  </a:solidFill>
                </a:endParaRPr>
              </a:p>
            </p:txBody>
          </p:sp>
          <p:sp>
            <p:nvSpPr>
              <p:cNvPr id="67" name="Fluxograma: Decisão 66">
                <a:extLst>
                  <a:ext uri="{FF2B5EF4-FFF2-40B4-BE49-F238E27FC236}">
                    <a16:creationId xmlns:a16="http://schemas.microsoft.com/office/drawing/2014/main" id="{38DFB100-759A-4B57-ADDD-9BB2DAB4D3A0}"/>
                  </a:ext>
                </a:extLst>
              </p:cNvPr>
              <p:cNvSpPr/>
              <p:nvPr/>
            </p:nvSpPr>
            <p:spPr>
              <a:xfrm>
                <a:off x="113825" y="4014511"/>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68" name="Fluxograma: Decisão 67">
                <a:extLst>
                  <a:ext uri="{FF2B5EF4-FFF2-40B4-BE49-F238E27FC236}">
                    <a16:creationId xmlns:a16="http://schemas.microsoft.com/office/drawing/2014/main" id="{F58D7FE1-D716-4A4A-AEF9-B7C1165BB028}"/>
                  </a:ext>
                </a:extLst>
              </p:cNvPr>
              <p:cNvSpPr/>
              <p:nvPr/>
            </p:nvSpPr>
            <p:spPr>
              <a:xfrm>
                <a:off x="102328" y="4442706"/>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2">
                      <a:lumMod val="50000"/>
                    </a:schemeClr>
                  </a:solidFill>
                </a:endParaRPr>
              </a:p>
            </p:txBody>
          </p:sp>
          <p:sp>
            <p:nvSpPr>
              <p:cNvPr id="69" name="Fluxograma: Decisão 68">
                <a:extLst>
                  <a:ext uri="{FF2B5EF4-FFF2-40B4-BE49-F238E27FC236}">
                    <a16:creationId xmlns:a16="http://schemas.microsoft.com/office/drawing/2014/main" id="{ACF8E383-F1EB-458B-AC21-DEF8D712C19B}"/>
                  </a:ext>
                </a:extLst>
              </p:cNvPr>
              <p:cNvSpPr/>
              <p:nvPr/>
            </p:nvSpPr>
            <p:spPr>
              <a:xfrm>
                <a:off x="119336" y="4871674"/>
                <a:ext cx="178675" cy="19969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solidFill>
                </a:endParaRPr>
              </a:p>
            </p:txBody>
          </p:sp>
          <p:sp>
            <p:nvSpPr>
              <p:cNvPr id="70" name="CaixaDeTexto 69">
                <a:extLst>
                  <a:ext uri="{FF2B5EF4-FFF2-40B4-BE49-F238E27FC236}">
                    <a16:creationId xmlns:a16="http://schemas.microsoft.com/office/drawing/2014/main" id="{9A8056B8-7DC7-4A6F-AB5B-7D951AF91D1A}"/>
                  </a:ext>
                </a:extLst>
              </p:cNvPr>
              <p:cNvSpPr txBox="1"/>
              <p:nvPr/>
            </p:nvSpPr>
            <p:spPr>
              <a:xfrm>
                <a:off x="364097" y="4818638"/>
                <a:ext cx="1524394"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rPr>
                  <a:t>Referências</a:t>
                </a:r>
              </a:p>
            </p:txBody>
          </p:sp>
        </p:grpSp>
      </p:grpSp>
      <p:sp>
        <p:nvSpPr>
          <p:cNvPr id="73" name="Retângulo 72">
            <a:extLst>
              <a:ext uri="{FF2B5EF4-FFF2-40B4-BE49-F238E27FC236}">
                <a16:creationId xmlns:a16="http://schemas.microsoft.com/office/drawing/2014/main" id="{D42A4833-5D54-47E4-BCC5-BBED996C2674}"/>
              </a:ext>
            </a:extLst>
          </p:cNvPr>
          <p:cNvSpPr/>
          <p:nvPr/>
        </p:nvSpPr>
        <p:spPr>
          <a:xfrm>
            <a:off x="-19155" y="9566"/>
            <a:ext cx="12192000" cy="6196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etângulo 73">
            <a:extLst>
              <a:ext uri="{FF2B5EF4-FFF2-40B4-BE49-F238E27FC236}">
                <a16:creationId xmlns:a16="http://schemas.microsoft.com/office/drawing/2014/main" id="{12046D53-BBD1-40E9-A699-7CDE3CACD7EB}"/>
              </a:ext>
            </a:extLst>
          </p:cNvPr>
          <p:cNvSpPr/>
          <p:nvPr/>
        </p:nvSpPr>
        <p:spPr>
          <a:xfrm>
            <a:off x="786370" y="131938"/>
            <a:ext cx="8478962" cy="400110"/>
          </a:xfrm>
          <a:prstGeom prst="rect">
            <a:avLst/>
          </a:prstGeom>
          <a:effectLst>
            <a:outerShdw blurRad="50800" dist="50800" dir="5400000" algn="ctr" rotWithShape="0">
              <a:srgbClr val="000000">
                <a:alpha val="0"/>
              </a:srgbClr>
            </a:outerShdw>
          </a:effectLst>
        </p:spPr>
        <p:txBody>
          <a:bodyPr wrap="square" anchor="ctr">
            <a:spAutoFit/>
          </a:bodyPr>
          <a:lstStyle/>
          <a:p>
            <a:r>
              <a:rPr lang="pt-BR" sz="2000" b="1" dirty="0">
                <a:solidFill>
                  <a:schemeClr val="accent5">
                    <a:lumMod val="40000"/>
                    <a:lumOff val="60000"/>
                  </a:schemeClr>
                </a:solidFill>
                <a:effectLst>
                  <a:outerShdw blurRad="38100" dist="38100" dir="2700000" algn="tl">
                    <a:srgbClr val="000000"/>
                  </a:outerShdw>
                </a:effectLst>
              </a:rPr>
              <a:t>Grupo de Pesquisa “Ciência, Comportamento e Ambiente” (CCA)</a:t>
            </a:r>
            <a:endParaRPr lang="pt-BR" sz="2000" dirty="0">
              <a:solidFill>
                <a:schemeClr val="accent5">
                  <a:lumMod val="40000"/>
                  <a:lumOff val="60000"/>
                </a:schemeClr>
              </a:solidFill>
              <a:effectLst>
                <a:outerShdw blurRad="38100" dist="38100" dir="2700000" algn="tl">
                  <a:srgbClr val="000000"/>
                </a:outerShdw>
              </a:effectLst>
            </a:endParaRPr>
          </a:p>
        </p:txBody>
      </p:sp>
      <p:pic>
        <p:nvPicPr>
          <p:cNvPr id="75" name="Imagem 74">
            <a:extLst>
              <a:ext uri="{FF2B5EF4-FFF2-40B4-BE49-F238E27FC236}">
                <a16:creationId xmlns:a16="http://schemas.microsoft.com/office/drawing/2014/main" id="{EB888FFE-4D68-4E9A-8C97-CA7C87B0A980}"/>
              </a:ext>
            </a:extLst>
          </p:cNvPr>
          <p:cNvPicPr>
            <a:picLocks noChangeAspect="1"/>
          </p:cNvPicPr>
          <p:nvPr/>
        </p:nvPicPr>
        <p:blipFill>
          <a:blip r:embed="rId2">
            <a:clrChange>
              <a:clrFrom>
                <a:srgbClr val="000000"/>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20879" y="81464"/>
            <a:ext cx="646530" cy="501060"/>
          </a:xfrm>
          <a:prstGeom prst="rect">
            <a:avLst/>
          </a:prstGeom>
          <a:effectLst>
            <a:outerShdw blurRad="50800" dist="38100" dir="18900000" algn="bl" rotWithShape="0">
              <a:prstClr val="black">
                <a:alpha val="40000"/>
              </a:prstClr>
            </a:outerShdw>
          </a:effectLst>
        </p:spPr>
      </p:pic>
      <p:sp>
        <p:nvSpPr>
          <p:cNvPr id="76" name="Retângulo 75">
            <a:extLst>
              <a:ext uri="{FF2B5EF4-FFF2-40B4-BE49-F238E27FC236}">
                <a16:creationId xmlns:a16="http://schemas.microsoft.com/office/drawing/2014/main" id="{9B14D30A-DD31-44F0-B3BF-752D77FE7AA8}"/>
              </a:ext>
            </a:extLst>
          </p:cNvPr>
          <p:cNvSpPr/>
          <p:nvPr/>
        </p:nvSpPr>
        <p:spPr>
          <a:xfrm>
            <a:off x="2486716" y="628214"/>
            <a:ext cx="9722073" cy="979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7" name="CaixaDeTexto 76">
            <a:extLst>
              <a:ext uri="{FF2B5EF4-FFF2-40B4-BE49-F238E27FC236}">
                <a16:creationId xmlns:a16="http://schemas.microsoft.com/office/drawing/2014/main" id="{53760AB9-380D-4811-A363-06055E308CF8}"/>
              </a:ext>
            </a:extLst>
          </p:cNvPr>
          <p:cNvSpPr txBox="1"/>
          <p:nvPr/>
        </p:nvSpPr>
        <p:spPr>
          <a:xfrm>
            <a:off x="6002134" y="691147"/>
            <a:ext cx="2586157" cy="707886"/>
          </a:xfrm>
          <a:prstGeom prst="rect">
            <a:avLst/>
          </a:prstGeom>
          <a:noFill/>
        </p:spPr>
        <p:txBody>
          <a:bodyPr wrap="none" rtlCol="0">
            <a:spAutoFit/>
          </a:bodyPr>
          <a:lstStyle/>
          <a:p>
            <a:r>
              <a:rPr lang="pt-BR" sz="4000" dirty="0">
                <a:solidFill>
                  <a:schemeClr val="bg1"/>
                </a:solidFill>
                <a:effectLst>
                  <a:outerShdw blurRad="38100" dist="38100" dir="2700000" algn="tl">
                    <a:srgbClr val="000000">
                      <a:alpha val="43137"/>
                    </a:srgbClr>
                  </a:outerShdw>
                </a:effectLst>
              </a:rPr>
              <a:t>Justificativa</a:t>
            </a:r>
          </a:p>
        </p:txBody>
      </p:sp>
    </p:spTree>
    <p:extLst>
      <p:ext uri="{BB962C8B-B14F-4D97-AF65-F5344CB8AC3E}">
        <p14:creationId xmlns:p14="http://schemas.microsoft.com/office/powerpoint/2010/main" val="4138002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11935</TotalTime>
  <Words>3162</Words>
  <Application>Microsoft Office PowerPoint</Application>
  <PresentationFormat>Widescreen</PresentationFormat>
  <Paragraphs>319</Paragraphs>
  <Slides>20</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20</vt:i4>
      </vt:variant>
    </vt:vector>
  </HeadingPairs>
  <TitlesOfParts>
    <vt:vector size="23"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pesquisa de alfabetização científica no brasil: uma análise da produção acadêmica no período de 2013 a 2017</dc:title>
  <dc:creator>Usuário do Windows</dc:creator>
  <cp:lastModifiedBy>Mauricio dos Santos Matos</cp:lastModifiedBy>
  <cp:revision>251</cp:revision>
  <dcterms:created xsi:type="dcterms:W3CDTF">2018-03-14T13:32:06Z</dcterms:created>
  <dcterms:modified xsi:type="dcterms:W3CDTF">2025-06-07T10:21:01Z</dcterms:modified>
</cp:coreProperties>
</file>